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6"/>
  </p:notesMasterIdLst>
  <p:sldIdLst>
    <p:sldId id="256" r:id="rId2"/>
    <p:sldId id="345" r:id="rId3"/>
    <p:sldId id="257" r:id="rId4"/>
    <p:sldId id="274" r:id="rId5"/>
    <p:sldId id="275" r:id="rId6"/>
    <p:sldId id="276" r:id="rId7"/>
    <p:sldId id="277" r:id="rId8"/>
    <p:sldId id="278" r:id="rId9"/>
    <p:sldId id="279" r:id="rId10"/>
    <p:sldId id="346" r:id="rId11"/>
    <p:sldId id="280" r:id="rId12"/>
    <p:sldId id="281" r:id="rId13"/>
    <p:sldId id="282" r:id="rId14"/>
    <p:sldId id="283" r:id="rId15"/>
    <p:sldId id="284" r:id="rId16"/>
    <p:sldId id="285" r:id="rId17"/>
    <p:sldId id="286" r:id="rId18"/>
    <p:sldId id="287" r:id="rId19"/>
    <p:sldId id="288" r:id="rId20"/>
    <p:sldId id="347" r:id="rId21"/>
    <p:sldId id="289" r:id="rId22"/>
    <p:sldId id="348" r:id="rId23"/>
    <p:sldId id="290" r:id="rId24"/>
    <p:sldId id="333" r:id="rId25"/>
    <p:sldId id="291" r:id="rId26"/>
    <p:sldId id="349" r:id="rId27"/>
    <p:sldId id="292" r:id="rId28"/>
    <p:sldId id="293" r:id="rId29"/>
    <p:sldId id="350" r:id="rId30"/>
    <p:sldId id="351" r:id="rId31"/>
    <p:sldId id="352" r:id="rId32"/>
    <p:sldId id="353" r:id="rId33"/>
    <p:sldId id="298" r:id="rId34"/>
    <p:sldId id="363" r:id="rId35"/>
    <p:sldId id="355" r:id="rId36"/>
    <p:sldId id="299" r:id="rId37"/>
    <p:sldId id="300" r:id="rId38"/>
    <p:sldId id="356" r:id="rId39"/>
    <p:sldId id="301" r:id="rId40"/>
    <p:sldId id="357" r:id="rId41"/>
    <p:sldId id="362" r:id="rId42"/>
    <p:sldId id="305" r:id="rId43"/>
    <p:sldId id="360" r:id="rId44"/>
    <p:sldId id="306"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346" autoAdjust="0"/>
  </p:normalViewPr>
  <p:slideViewPr>
    <p:cSldViewPr snapToGrid="0">
      <p:cViewPr varScale="1">
        <p:scale>
          <a:sx n="61" d="100"/>
          <a:sy n="61" d="100"/>
        </p:scale>
        <p:origin x="152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98A2F4-875B-404B-A76E-8A0678F8D95D}" type="datetimeFigureOut">
              <a:rPr lang="en-US" smtClean="0"/>
              <a:t>11/15/2023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251C36-6C1F-41C0-8B5D-A68FF23DEDAD}" type="slidenum">
              <a:rPr lang="en-US" smtClean="0"/>
              <a:t>‹#›</a:t>
            </a:fld>
            <a:endParaRPr lang="en-US"/>
          </a:p>
        </p:txBody>
      </p:sp>
    </p:spTree>
    <p:extLst>
      <p:ext uri="{BB962C8B-B14F-4D97-AF65-F5344CB8AC3E}">
        <p14:creationId xmlns:p14="http://schemas.microsoft.com/office/powerpoint/2010/main" val="1409124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1A41-1B4F-4036-A40A-96DD57F6A755}" type="slidenum">
              <a:rPr lang="en-US" smtClean="0"/>
              <a:t>2</a:t>
            </a:fld>
            <a:endParaRPr lang="en-US"/>
          </a:p>
        </p:txBody>
      </p:sp>
    </p:spTree>
    <p:extLst>
      <p:ext uri="{BB962C8B-B14F-4D97-AF65-F5344CB8AC3E}">
        <p14:creationId xmlns:p14="http://schemas.microsoft.com/office/powerpoint/2010/main" val="2040930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(3x – y</a:t>
            </a:r>
            <a:r>
              <a:rPr lang="en-US" baseline="30000" dirty="0"/>
              <a:t>2</a:t>
            </a:r>
            <a:r>
              <a:rPr lang="en-US" dirty="0"/>
              <a:t>)(3x + y</a:t>
            </a:r>
            <a:r>
              <a:rPr lang="en-US" baseline="30000" dirty="0"/>
              <a:t>2</a:t>
            </a:r>
            <a:r>
              <a:rPr lang="en-US" dirty="0"/>
              <a:t>)</a:t>
            </a:r>
          </a:p>
          <a:p>
            <a:endParaRPr lang="en-US" dirty="0"/>
          </a:p>
          <a:p>
            <a:r>
              <a:rPr lang="en-US" dirty="0"/>
              <a:t>(2x + 3)(4x</a:t>
            </a:r>
            <a:r>
              <a:rPr lang="en-US" baseline="30000" dirty="0"/>
              <a:t>2</a:t>
            </a:r>
            <a:r>
              <a:rPr lang="en-US" dirty="0"/>
              <a:t> – 6x + 9)</a:t>
            </a:r>
          </a:p>
          <a:p>
            <a:endParaRPr lang="en-US" dirty="0"/>
          </a:p>
          <a:p>
            <a:r>
              <a:rPr lang="en-US" dirty="0"/>
              <a:t>(y – 2)(y</a:t>
            </a:r>
            <a:r>
              <a:rPr lang="en-US" baseline="30000" dirty="0"/>
              <a:t>2</a:t>
            </a:r>
            <a:r>
              <a:rPr lang="en-US" dirty="0"/>
              <a:t> + 2y + 4)</a:t>
            </a:r>
          </a:p>
        </p:txBody>
      </p:sp>
      <p:sp>
        <p:nvSpPr>
          <p:cNvPr id="4" name="Slide Number Placeholder 3"/>
          <p:cNvSpPr>
            <a:spLocks noGrp="1"/>
          </p:cNvSpPr>
          <p:nvPr>
            <p:ph type="sldNum" sz="quarter" idx="10"/>
          </p:nvPr>
        </p:nvSpPr>
        <p:spPr/>
        <p:txBody>
          <a:bodyPr/>
          <a:lstStyle/>
          <a:p>
            <a:fld id="{3DB16D0F-0C23-4B7C-8706-8D40366DFA56}"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(x+2)(x+5)</a:t>
            </a:r>
          </a:p>
          <a:p>
            <a:endParaRPr lang="en-US" dirty="0"/>
          </a:p>
          <a:p>
            <a:r>
              <a:rPr lang="en-US" dirty="0"/>
              <a:t>(2x – 5)(3x + 4)</a:t>
            </a:r>
          </a:p>
        </p:txBody>
      </p:sp>
      <p:sp>
        <p:nvSpPr>
          <p:cNvPr id="4" name="Slide Number Placeholder 3"/>
          <p:cNvSpPr>
            <a:spLocks noGrp="1"/>
          </p:cNvSpPr>
          <p:nvPr>
            <p:ph type="sldNum" sz="quarter" idx="10"/>
          </p:nvPr>
        </p:nvSpPr>
        <p:spPr/>
        <p:txBody>
          <a:bodyPr/>
          <a:lstStyle/>
          <a:p>
            <a:fld id="{3DB16D0F-0C23-4B7C-8706-8D40366DFA56}"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(b</a:t>
            </a:r>
            <a:r>
              <a:rPr lang="en-US" baseline="30000" dirty="0"/>
              <a:t>3</a:t>
            </a:r>
            <a:r>
              <a:rPr lang="en-US" dirty="0"/>
              <a:t> – 3b</a:t>
            </a:r>
            <a:r>
              <a:rPr lang="en-US" baseline="30000" dirty="0"/>
              <a:t>2</a:t>
            </a:r>
            <a:r>
              <a:rPr lang="en-US" dirty="0"/>
              <a:t>) + (-4b + 12) = b</a:t>
            </a:r>
            <a:r>
              <a:rPr lang="en-US" baseline="30000" dirty="0"/>
              <a:t>2</a:t>
            </a:r>
            <a:r>
              <a:rPr lang="en-US" dirty="0"/>
              <a:t>(b – 3) + -4(b – 3) = (b – 3)(b</a:t>
            </a:r>
            <a:r>
              <a:rPr lang="en-US" baseline="30000" dirty="0"/>
              <a:t>2</a:t>
            </a:r>
            <a:r>
              <a:rPr lang="en-US" dirty="0"/>
              <a:t> − 4) = (b − 3)(b − 2)(b + 2)</a:t>
            </a:r>
          </a:p>
        </p:txBody>
      </p:sp>
      <p:sp>
        <p:nvSpPr>
          <p:cNvPr id="4" name="Slide Number Placeholder 3"/>
          <p:cNvSpPr>
            <a:spLocks noGrp="1"/>
          </p:cNvSpPr>
          <p:nvPr>
            <p:ph type="sldNum" sz="quarter" idx="10"/>
          </p:nvPr>
        </p:nvSpPr>
        <p:spPr/>
        <p:txBody>
          <a:bodyPr/>
          <a:lstStyle/>
          <a:p>
            <a:fld id="{3DB16D0F-0C23-4B7C-8706-8D40366DFA56}"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x(a</a:t>
            </a:r>
            <a:r>
              <a:rPr lang="en-US" baseline="30000" dirty="0"/>
              <a:t>2</a:t>
            </a:r>
            <a:r>
              <a:rPr lang="en-US" dirty="0"/>
              <a:t> – b</a:t>
            </a:r>
            <a:r>
              <a:rPr lang="en-US" baseline="30000" dirty="0"/>
              <a:t>2</a:t>
            </a:r>
            <a:r>
              <a:rPr lang="en-US" dirty="0"/>
              <a:t>) + y(a</a:t>
            </a:r>
            <a:r>
              <a:rPr lang="en-US" baseline="30000" dirty="0"/>
              <a:t>2</a:t>
            </a:r>
            <a:r>
              <a:rPr lang="en-US" dirty="0"/>
              <a:t> – b</a:t>
            </a:r>
            <a:r>
              <a:rPr lang="en-US" baseline="30000" dirty="0"/>
              <a:t>2</a:t>
            </a:r>
            <a:r>
              <a:rPr lang="en-US" dirty="0"/>
              <a:t>) = (x + y)(a</a:t>
            </a:r>
            <a:r>
              <a:rPr lang="en-US" baseline="30000" dirty="0"/>
              <a:t>2</a:t>
            </a:r>
            <a:r>
              <a:rPr lang="en-US" dirty="0"/>
              <a:t> – b</a:t>
            </a:r>
            <a:r>
              <a:rPr lang="en-US" baseline="30000" dirty="0"/>
              <a:t>2</a:t>
            </a:r>
            <a:r>
              <a:rPr lang="en-US" dirty="0"/>
              <a:t>) = (x + y)(a – b)(a + b)</a:t>
            </a:r>
          </a:p>
        </p:txBody>
      </p:sp>
      <p:sp>
        <p:nvSpPr>
          <p:cNvPr id="4" name="Slide Number Placeholder 3"/>
          <p:cNvSpPr>
            <a:spLocks noGrp="1"/>
          </p:cNvSpPr>
          <p:nvPr>
            <p:ph type="sldNum" sz="quarter" idx="10"/>
          </p:nvPr>
        </p:nvSpPr>
        <p:spPr/>
        <p:txBody>
          <a:bodyPr/>
          <a:lstStyle/>
          <a:p>
            <a:fld id="{3DB16D0F-0C23-4B7C-8706-8D40366DFA56}"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3z(a</a:t>
            </a:r>
            <a:r>
              <a:rPr lang="en-US" baseline="30000" dirty="0"/>
              <a:t>2</a:t>
            </a:r>
            <a:r>
              <a:rPr lang="en-US" dirty="0"/>
              <a:t> – 9) = 3z(a – 3)(a + 3)</a:t>
            </a:r>
          </a:p>
          <a:p>
            <a:endParaRPr lang="en-US" dirty="0"/>
          </a:p>
          <a:p>
            <a:r>
              <a:rPr lang="en-US" dirty="0"/>
              <a:t>(n</a:t>
            </a:r>
            <a:r>
              <a:rPr lang="en-US" baseline="30000" dirty="0"/>
              <a:t>2</a:t>
            </a:r>
            <a:r>
              <a:rPr lang="en-US" dirty="0"/>
              <a:t> – 9)(n</a:t>
            </a:r>
            <a:r>
              <a:rPr lang="en-US" baseline="30000" dirty="0"/>
              <a:t>2</a:t>
            </a:r>
            <a:r>
              <a:rPr lang="en-US" dirty="0"/>
              <a:t> + 9) = (n</a:t>
            </a:r>
            <a:r>
              <a:rPr lang="en-US" baseline="30000" dirty="0"/>
              <a:t>2</a:t>
            </a:r>
            <a:r>
              <a:rPr lang="en-US" dirty="0"/>
              <a:t> + 9)(n – 3)(n + 3)</a:t>
            </a:r>
          </a:p>
        </p:txBody>
      </p:sp>
      <p:sp>
        <p:nvSpPr>
          <p:cNvPr id="4" name="Slide Number Placeholder 3"/>
          <p:cNvSpPr>
            <a:spLocks noGrp="1"/>
          </p:cNvSpPr>
          <p:nvPr>
            <p:ph type="sldNum" sz="quarter" idx="10"/>
          </p:nvPr>
        </p:nvSpPr>
        <p:spPr/>
        <p:txBody>
          <a:bodyPr/>
          <a:lstStyle/>
          <a:p>
            <a:fld id="{3DB16D0F-0C23-4B7C-8706-8D40366DFA56}"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18</a:t>
            </a:fld>
            <a:endParaRPr lang="en-US"/>
          </a:p>
        </p:txBody>
      </p:sp>
    </p:spTree>
    <p:extLst>
      <p:ext uri="{BB962C8B-B14F-4D97-AF65-F5344CB8AC3E}">
        <p14:creationId xmlns:p14="http://schemas.microsoft.com/office/powerpoint/2010/main" val="2928651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normAutofit/>
              </a:bodyPr>
              <a:lstStyle/>
              <a:p>
                <a:pPr marL="0" lvl="2" defTabSz="931774">
                  <a:defRPr/>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2</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5</m:t>
                          </m:r>
                        </m:sup>
                      </m:sSup>
                      <m:r>
                        <a:rPr lang="en-US" b="0" i="1" dirty="0" smtClean="0">
                          <a:latin typeface="Cambria Math" panose="02040503050406030204" pitchFamily="18" charset="0"/>
                        </a:rPr>
                        <m:t>−</m:t>
                      </m:r>
                      <m:r>
                        <a:rPr lang="en-US" i="1" dirty="0" smtClean="0">
                          <a:latin typeface="Cambria Math" panose="02040503050406030204" pitchFamily="18" charset="0"/>
                        </a:rPr>
                        <m:t>18</m:t>
                      </m:r>
                      <m:r>
                        <a:rPr lang="en-US" i="1" dirty="0" smtClean="0">
                          <a:latin typeface="Cambria Math" panose="02040503050406030204" pitchFamily="18" charset="0"/>
                        </a:rPr>
                        <m:t>𝑥</m:t>
                      </m:r>
                      <m:r>
                        <a:rPr lang="en-US" i="1" dirty="0">
                          <a:latin typeface="Cambria Math" panose="02040503050406030204" pitchFamily="18" charset="0"/>
                        </a:rPr>
                        <m:t>=0</m:t>
                      </m:r>
                    </m:oMath>
                  </m:oMathPara>
                </a14:m>
                <a:endParaRPr lang="en-US" dirty="0"/>
              </a:p>
              <a:p>
                <a:pPr marL="0" lvl="2" defTabSz="931774">
                  <a:defRPr/>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2</m:t>
                      </m:r>
                      <m:r>
                        <a:rPr lang="en-US" i="1" dirty="0" smtClean="0">
                          <a:latin typeface="Cambria Math" panose="02040503050406030204" pitchFamily="18" charset="0"/>
                        </a:rPr>
                        <m:t>𝑥</m:t>
                      </m:r>
                      <m:r>
                        <a:rPr lang="en-US" i="1" dirty="0" smtClean="0">
                          <a:latin typeface="Cambria Math" panose="02040503050406030204" pitchFamily="18" charset="0"/>
                        </a:rPr>
                        <m:t>(</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4</m:t>
                          </m:r>
                        </m:sup>
                      </m:sSup>
                      <m:r>
                        <a:rPr lang="en-US" b="0" i="1" dirty="0" smtClean="0">
                          <a:latin typeface="Cambria Math" panose="02040503050406030204" pitchFamily="18" charset="0"/>
                        </a:rPr>
                        <m:t>−</m:t>
                      </m:r>
                      <m:r>
                        <a:rPr lang="en-US" i="1" dirty="0" smtClean="0">
                          <a:latin typeface="Cambria Math" panose="02040503050406030204" pitchFamily="18" charset="0"/>
                        </a:rPr>
                        <m:t>9)</m:t>
                      </m:r>
                      <m:r>
                        <a:rPr lang="en-US" i="1" dirty="0">
                          <a:latin typeface="Cambria Math" panose="02040503050406030204" pitchFamily="18" charset="0"/>
                        </a:rPr>
                        <m:t>=0</m:t>
                      </m:r>
                    </m:oMath>
                  </m:oMathPara>
                </a14:m>
                <a:endParaRPr lang="en-US" dirty="0"/>
              </a:p>
              <a:p>
                <a:pPr marL="0" lvl="2" defTabSz="931774">
                  <a:defRPr/>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2</m:t>
                      </m:r>
                      <m:r>
                        <a:rPr lang="en-US" i="1" dirty="0" smtClean="0">
                          <a:latin typeface="Cambria Math" panose="02040503050406030204" pitchFamily="18" charset="0"/>
                        </a:rPr>
                        <m:t>𝑥</m:t>
                      </m:r>
                      <m:r>
                        <a:rPr lang="en-US" i="1" dirty="0" smtClean="0">
                          <a:latin typeface="Cambria Math" panose="02040503050406030204" pitchFamily="18" charset="0"/>
                        </a:rPr>
                        <m:t>(</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2</m:t>
                          </m:r>
                        </m:sup>
                      </m:sSup>
                      <m:r>
                        <a:rPr lang="en-US" b="0" i="1" dirty="0" smtClean="0">
                          <a:latin typeface="Cambria Math" panose="02040503050406030204" pitchFamily="18" charset="0"/>
                        </a:rPr>
                        <m:t>−</m:t>
                      </m:r>
                      <m:r>
                        <a:rPr lang="en-US" i="1" dirty="0" smtClean="0">
                          <a:latin typeface="Cambria Math" panose="02040503050406030204" pitchFamily="18" charset="0"/>
                        </a:rPr>
                        <m:t>3)(</m:t>
                      </m:r>
                      <m:sSup>
                        <m:sSupPr>
                          <m:ctrlPr>
                            <a:rPr lang="en-US" b="0" i="1" dirty="0" smtClean="0">
                              <a:latin typeface="Cambria Math" panose="02040503050406030204" pitchFamily="18" charset="0"/>
                            </a:rPr>
                          </m:ctrlPr>
                        </m:sSupPr>
                        <m:e>
                          <m:r>
                            <a:rPr lang="en-US" i="1" dirty="0">
                              <a:latin typeface="Cambria Math" panose="02040503050406030204" pitchFamily="18" charset="0"/>
                            </a:rPr>
                            <m:t>𝑥</m:t>
                          </m:r>
                        </m:e>
                        <m:sup>
                          <m:r>
                            <a:rPr lang="en-US" b="0" i="1" dirty="0" smtClean="0">
                              <a:latin typeface="Cambria Math" panose="02040503050406030204" pitchFamily="18" charset="0"/>
                            </a:rPr>
                            <m:t>2</m:t>
                          </m:r>
                        </m:sup>
                      </m:sSup>
                      <m:r>
                        <a:rPr lang="en-US" i="1" dirty="0">
                          <a:latin typeface="Cambria Math" panose="02040503050406030204" pitchFamily="18" charset="0"/>
                        </a:rPr>
                        <m:t>+</m:t>
                      </m:r>
                      <m:r>
                        <a:rPr lang="en-US" i="1" dirty="0" smtClean="0">
                          <a:latin typeface="Cambria Math" panose="02040503050406030204" pitchFamily="18" charset="0"/>
                        </a:rPr>
                        <m:t>3)</m:t>
                      </m:r>
                      <m:r>
                        <a:rPr lang="en-US" i="1" dirty="0">
                          <a:latin typeface="Cambria Math" panose="02040503050406030204" pitchFamily="18" charset="0"/>
                        </a:rPr>
                        <m:t>=0</m:t>
                      </m:r>
                    </m:oMath>
                  </m:oMathPara>
                </a14:m>
                <a:endParaRPr lang="en-US" dirty="0"/>
              </a:p>
              <a:p>
                <a:pPr marL="0" lvl="2" defTabSz="931774">
                  <a:defRPr/>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2</m:t>
                      </m:r>
                      <m:r>
                        <a:rPr lang="en-US" i="1" dirty="0" smtClean="0">
                          <a:latin typeface="Cambria Math" panose="02040503050406030204" pitchFamily="18" charset="0"/>
                        </a:rPr>
                        <m:t>𝑥</m:t>
                      </m:r>
                      <m:r>
                        <a:rPr lang="en-US" i="1" dirty="0">
                          <a:latin typeface="Cambria Math" panose="02040503050406030204" pitchFamily="18" charset="0"/>
                        </a:rPr>
                        <m:t>=0, </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2</m:t>
                          </m:r>
                        </m:sup>
                      </m:sSup>
                      <m:r>
                        <a:rPr lang="en-US" b="0" i="1" dirty="0" smtClean="0">
                          <a:latin typeface="Cambria Math" panose="02040503050406030204" pitchFamily="18" charset="0"/>
                        </a:rPr>
                        <m:t>−</m:t>
                      </m:r>
                      <m:r>
                        <a:rPr lang="en-US" i="1" dirty="0">
                          <a:latin typeface="Cambria Math" panose="02040503050406030204" pitchFamily="18" charset="0"/>
                        </a:rPr>
                        <m:t>3=</m:t>
                      </m:r>
                      <m:r>
                        <a:rPr lang="en-US" i="1" dirty="0" smtClean="0">
                          <a:latin typeface="Cambria Math" panose="02040503050406030204" pitchFamily="18" charset="0"/>
                        </a:rPr>
                        <m:t>0, </m:t>
                      </m:r>
                      <m:sSup>
                        <m:sSupPr>
                          <m:ctrlPr>
                            <a:rPr lang="en-US" b="0" i="1" dirty="0" smtClean="0">
                              <a:latin typeface="Cambria Math" panose="02040503050406030204" pitchFamily="18" charset="0"/>
                            </a:rPr>
                          </m:ctrlPr>
                        </m:sSupPr>
                        <m:e>
                          <m:r>
                            <a:rPr lang="en-US" i="1" dirty="0">
                              <a:latin typeface="Cambria Math" panose="02040503050406030204" pitchFamily="18" charset="0"/>
                            </a:rPr>
                            <m:t>𝑥</m:t>
                          </m:r>
                        </m:e>
                        <m:sup>
                          <m:r>
                            <a:rPr lang="en-US" b="0" i="1" dirty="0" smtClean="0">
                              <a:latin typeface="Cambria Math" panose="02040503050406030204" pitchFamily="18" charset="0"/>
                            </a:rPr>
                            <m:t>2</m:t>
                          </m:r>
                        </m:sup>
                      </m:sSup>
                      <m:r>
                        <a:rPr lang="en-US" i="1" dirty="0">
                          <a:latin typeface="Cambria Math" panose="02040503050406030204" pitchFamily="18" charset="0"/>
                        </a:rPr>
                        <m:t>+</m:t>
                      </m:r>
                      <m:r>
                        <a:rPr lang="en-US" i="1" dirty="0" smtClean="0">
                          <a:latin typeface="Cambria Math" panose="02040503050406030204" pitchFamily="18" charset="0"/>
                        </a:rPr>
                        <m:t>3</m:t>
                      </m:r>
                      <m:r>
                        <a:rPr lang="en-US" i="1" dirty="0">
                          <a:latin typeface="Cambria Math" panose="02040503050406030204" pitchFamily="18" charset="0"/>
                        </a:rPr>
                        <m:t>=0</m:t>
                      </m:r>
                    </m:oMath>
                  </m:oMathPara>
                </a14:m>
                <a:endParaRPr lang="en-US" dirty="0"/>
              </a:p>
              <a:p>
                <a:pPr marL="0" lvl="2" defTabSz="931774">
                  <a:defRPr/>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𝑥</m:t>
                      </m:r>
                      <m:r>
                        <a:rPr lang="en-US" i="1" dirty="0" smtClean="0">
                          <a:latin typeface="Cambria Math" panose="02040503050406030204" pitchFamily="18" charset="0"/>
                        </a:rPr>
                        <m:t>=0, ±</m:t>
                      </m:r>
                      <m:rad>
                        <m:radPr>
                          <m:degHide m:val="on"/>
                          <m:ctrlPr>
                            <a:rPr lang="en-US" b="0" i="1" dirty="0" smtClean="0">
                              <a:latin typeface="Cambria Math" panose="02040503050406030204" pitchFamily="18" charset="0"/>
                            </a:rPr>
                          </m:ctrlPr>
                        </m:radPr>
                        <m:deg/>
                        <m:e>
                          <m:r>
                            <a:rPr lang="en-US" i="1" dirty="0" smtClean="0">
                              <a:latin typeface="Cambria Math" panose="02040503050406030204" pitchFamily="18" charset="0"/>
                            </a:rPr>
                            <m:t>3</m:t>
                          </m:r>
                        </m:e>
                      </m:rad>
                      <m:r>
                        <a:rPr lang="en-US" i="1" dirty="0" smtClean="0">
                          <a:latin typeface="Cambria Math" panose="02040503050406030204" pitchFamily="18" charset="0"/>
                        </a:rPr>
                        <m:t>, ±</m:t>
                      </m:r>
                      <m:rad>
                        <m:radPr>
                          <m:degHide m:val="on"/>
                          <m:ctrlPr>
                            <a:rPr lang="en-US" b="0" i="1" dirty="0" smtClean="0">
                              <a:latin typeface="Cambria Math" panose="02040503050406030204" pitchFamily="18" charset="0"/>
                            </a:rPr>
                          </m:ctrlPr>
                        </m:radPr>
                        <m:deg/>
                        <m:e>
                          <m:r>
                            <a:rPr lang="en-US" i="1" dirty="0" smtClean="0">
                              <a:latin typeface="Cambria Math" panose="02040503050406030204" pitchFamily="18" charset="0"/>
                            </a:rPr>
                            <m:t>3</m:t>
                          </m:r>
                        </m:e>
                      </m:rad>
                      <m:r>
                        <a:rPr lang="en-US" i="1" dirty="0" smtClean="0">
                          <a:latin typeface="Cambria Math" panose="02040503050406030204" pitchFamily="18" charset="0"/>
                        </a:rPr>
                        <m:t>𝑖</m:t>
                      </m:r>
                    </m:oMath>
                  </m:oMathPara>
                </a14:m>
                <a:endParaRPr lang="en-US" dirty="0"/>
              </a:p>
              <a:p>
                <a:endParaRPr lang="en-US" dirty="0"/>
              </a:p>
            </p:txBody>
          </p:sp>
        </mc:Choice>
        <mc:Fallback xmlns="">
          <p:sp>
            <p:nvSpPr>
              <p:cNvPr id="3" name="Notes Placeholder 2"/>
              <p:cNvSpPr>
                <a:spLocks noGrp="1"/>
              </p:cNvSpPr>
              <p:nvPr>
                <p:ph type="body" idx="1"/>
              </p:nvPr>
            </p:nvSpPr>
            <p:spPr/>
            <p:txBody>
              <a:bodyPr>
                <a:normAutofit/>
              </a:bodyPr>
              <a:lstStyle/>
              <a:p>
                <a:pPr marL="0" lvl="2" defTabSz="931774">
                  <a:defRPr/>
                </a:pPr>
                <a:r>
                  <a:rPr lang="en-US" i="0" dirty="0">
                    <a:latin typeface="Cambria Math" panose="02040503050406030204" pitchFamily="18" charset="0"/>
                  </a:rPr>
                  <a:t>2𝑥</a:t>
                </a:r>
                <a:r>
                  <a:rPr lang="en-US" b="0" i="0" dirty="0">
                    <a:latin typeface="Cambria Math" panose="02040503050406030204" pitchFamily="18" charset="0"/>
                  </a:rPr>
                  <a:t>^5−</a:t>
                </a:r>
                <a:r>
                  <a:rPr lang="en-US" i="0" dirty="0">
                    <a:latin typeface="Cambria Math" panose="02040503050406030204" pitchFamily="18" charset="0"/>
                  </a:rPr>
                  <a:t>18𝑥=0</a:t>
                </a:r>
                <a:endParaRPr lang="en-US" dirty="0"/>
              </a:p>
              <a:p>
                <a:pPr marL="0" lvl="2" defTabSz="931774">
                  <a:defRPr/>
                </a:pPr>
                <a:r>
                  <a:rPr lang="en-US" i="0" dirty="0">
                    <a:latin typeface="Cambria Math" panose="02040503050406030204" pitchFamily="18" charset="0"/>
                  </a:rPr>
                  <a:t>2𝑥(𝑥</a:t>
                </a:r>
                <a:r>
                  <a:rPr lang="en-US" b="0" i="0" dirty="0">
                    <a:latin typeface="Cambria Math" panose="02040503050406030204" pitchFamily="18" charset="0"/>
                  </a:rPr>
                  <a:t>^4−</a:t>
                </a:r>
                <a:r>
                  <a:rPr lang="en-US" i="0" dirty="0">
                    <a:latin typeface="Cambria Math" panose="02040503050406030204" pitchFamily="18" charset="0"/>
                  </a:rPr>
                  <a:t>9)=0</a:t>
                </a:r>
                <a:endParaRPr lang="en-US" dirty="0"/>
              </a:p>
              <a:p>
                <a:pPr marL="0" lvl="2" defTabSz="931774">
                  <a:defRPr/>
                </a:pPr>
                <a:r>
                  <a:rPr lang="en-US" i="0" dirty="0">
                    <a:latin typeface="Cambria Math" panose="02040503050406030204" pitchFamily="18" charset="0"/>
                  </a:rPr>
                  <a:t>2𝑥(𝑥</a:t>
                </a:r>
                <a:r>
                  <a:rPr lang="en-US" b="0" i="0" dirty="0">
                    <a:latin typeface="Cambria Math" panose="02040503050406030204" pitchFamily="18" charset="0"/>
                  </a:rPr>
                  <a:t>^2−</a:t>
                </a:r>
                <a:r>
                  <a:rPr lang="en-US" i="0" dirty="0">
                    <a:latin typeface="Cambria Math" panose="02040503050406030204" pitchFamily="18" charset="0"/>
                  </a:rPr>
                  <a:t>3)(𝑥</a:t>
                </a:r>
                <a:r>
                  <a:rPr lang="en-US" b="0" i="0" dirty="0">
                    <a:latin typeface="Cambria Math" panose="02040503050406030204" pitchFamily="18" charset="0"/>
                  </a:rPr>
                  <a:t>^2</a:t>
                </a:r>
                <a:r>
                  <a:rPr lang="en-US" i="0" dirty="0">
                    <a:latin typeface="Cambria Math" panose="02040503050406030204" pitchFamily="18" charset="0"/>
                  </a:rPr>
                  <a:t>+3)=0</a:t>
                </a:r>
                <a:endParaRPr lang="en-US" dirty="0"/>
              </a:p>
              <a:p>
                <a:pPr marL="0" lvl="2" defTabSz="931774">
                  <a:defRPr/>
                </a:pPr>
                <a:r>
                  <a:rPr lang="en-US" i="0" dirty="0">
                    <a:latin typeface="Cambria Math" panose="02040503050406030204" pitchFamily="18" charset="0"/>
                  </a:rPr>
                  <a:t>2𝑥=0, 𝑥</a:t>
                </a:r>
                <a:r>
                  <a:rPr lang="en-US" b="0" i="0" dirty="0">
                    <a:latin typeface="Cambria Math" panose="02040503050406030204" pitchFamily="18" charset="0"/>
                  </a:rPr>
                  <a:t>^2−</a:t>
                </a:r>
                <a:r>
                  <a:rPr lang="en-US" i="0" dirty="0">
                    <a:latin typeface="Cambria Math" panose="02040503050406030204" pitchFamily="18" charset="0"/>
                  </a:rPr>
                  <a:t>3=0, 𝑥</a:t>
                </a:r>
                <a:r>
                  <a:rPr lang="en-US" b="0" i="0" dirty="0">
                    <a:latin typeface="Cambria Math" panose="02040503050406030204" pitchFamily="18" charset="0"/>
                  </a:rPr>
                  <a:t>^2</a:t>
                </a:r>
                <a:r>
                  <a:rPr lang="en-US" i="0" dirty="0">
                    <a:latin typeface="Cambria Math" panose="02040503050406030204" pitchFamily="18" charset="0"/>
                  </a:rPr>
                  <a:t>+3=0</a:t>
                </a:r>
                <a:endParaRPr lang="en-US" dirty="0"/>
              </a:p>
              <a:p>
                <a:pPr marL="0" lvl="2" defTabSz="931774">
                  <a:defRPr/>
                </a:pPr>
                <a:r>
                  <a:rPr lang="en-US" i="0" dirty="0">
                    <a:latin typeface="Cambria Math" panose="02040503050406030204" pitchFamily="18" charset="0"/>
                  </a:rPr>
                  <a:t>𝑥=0, </a:t>
                </a:r>
                <a:r>
                  <a:rPr lang="en-US" b="0" i="0" dirty="0">
                    <a:latin typeface="Cambria Math" panose="02040503050406030204" pitchFamily="18" charset="0"/>
                  </a:rPr>
                  <a:t>±√</a:t>
                </a:r>
                <a:r>
                  <a:rPr lang="en-US" i="0" dirty="0">
                    <a:latin typeface="Cambria Math" panose="02040503050406030204" pitchFamily="18" charset="0"/>
                  </a:rPr>
                  <a:t>3, ±</a:t>
                </a:r>
                <a:r>
                  <a:rPr lang="en-US" b="0" i="0" dirty="0">
                    <a:latin typeface="Cambria Math" panose="02040503050406030204" pitchFamily="18" charset="0"/>
                  </a:rPr>
                  <a:t>√</a:t>
                </a:r>
                <a:r>
                  <a:rPr lang="en-US" i="0" dirty="0">
                    <a:latin typeface="Cambria Math" panose="02040503050406030204" pitchFamily="18" charset="0"/>
                  </a:rPr>
                  <a:t>3 𝑖</a:t>
                </a:r>
                <a:endParaRPr lang="en-US" dirty="0"/>
              </a:p>
              <a:p>
                <a:endParaRPr lang="en-US" dirty="0"/>
              </a:p>
            </p:txBody>
          </p:sp>
        </mc:Fallback>
      </mc:AlternateContent>
      <p:sp>
        <p:nvSpPr>
          <p:cNvPr id="4" name="Slide Number Placeholder 3"/>
          <p:cNvSpPr>
            <a:spLocks noGrp="1"/>
          </p:cNvSpPr>
          <p:nvPr>
            <p:ph type="sldNum" sz="quarter" idx="10"/>
          </p:nvPr>
        </p:nvSpPr>
        <p:spPr/>
        <p:txBody>
          <a:bodyPr/>
          <a:lstStyle/>
          <a:p>
            <a:fld id="{3DB16D0F-0C23-4B7C-8706-8D40366DFA56}"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21</a:t>
            </a:fld>
            <a:endParaRPr lang="en-US"/>
          </a:p>
        </p:txBody>
      </p:sp>
    </p:spTree>
    <p:extLst>
      <p:ext uri="{BB962C8B-B14F-4D97-AF65-F5344CB8AC3E}">
        <p14:creationId xmlns:p14="http://schemas.microsoft.com/office/powerpoint/2010/main" val="1419950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dirty="0"/>
                  <a:t>                </a:t>
                </a:r>
                <a:r>
                  <a:rPr lang="en-US" u="sng" dirty="0"/>
                  <a:t>                    y</a:t>
                </a:r>
                <a:r>
                  <a:rPr lang="en-US" u="sng" baseline="30000" dirty="0"/>
                  <a:t>2</a:t>
                </a:r>
                <a:r>
                  <a:rPr lang="en-US" u="sng" dirty="0"/>
                  <a:t> + y + 2</a:t>
                </a:r>
              </a:p>
              <a:p>
                <a:r>
                  <a:rPr lang="en-US" dirty="0"/>
                  <a:t>y</a:t>
                </a:r>
                <a:r>
                  <a:rPr lang="en-US" baseline="30000" dirty="0"/>
                  <a:t>2</a:t>
                </a:r>
                <a:r>
                  <a:rPr lang="en-US" baseline="0" dirty="0"/>
                  <a:t> − y + 1)y</a:t>
                </a:r>
                <a:r>
                  <a:rPr lang="en-US" baseline="30000" dirty="0"/>
                  <a:t>4</a:t>
                </a:r>
                <a:r>
                  <a:rPr lang="en-US" baseline="0" dirty="0"/>
                  <a:t> + 0y</a:t>
                </a:r>
                <a:r>
                  <a:rPr lang="en-US" baseline="30000" dirty="0"/>
                  <a:t>3</a:t>
                </a:r>
                <a:r>
                  <a:rPr lang="en-US" baseline="0" dirty="0"/>
                  <a:t> + 2y</a:t>
                </a:r>
                <a:r>
                  <a:rPr lang="en-US" baseline="30000" dirty="0"/>
                  <a:t>2</a:t>
                </a:r>
                <a:r>
                  <a:rPr lang="en-US" baseline="0" dirty="0"/>
                  <a:t> − y + 5</a:t>
                </a:r>
              </a:p>
              <a:p>
                <a:r>
                  <a:rPr lang="en-US" baseline="0" dirty="0"/>
                  <a:t>              − </a:t>
                </a:r>
                <a:r>
                  <a:rPr lang="en-US" u="sng" baseline="0" dirty="0"/>
                  <a:t>y</a:t>
                </a:r>
                <a:r>
                  <a:rPr lang="en-US" u="sng" baseline="30000" dirty="0"/>
                  <a:t>4</a:t>
                </a:r>
                <a:r>
                  <a:rPr lang="en-US" u="sng" baseline="0" dirty="0"/>
                  <a:t> −   y</a:t>
                </a:r>
                <a:r>
                  <a:rPr lang="en-US" u="sng" baseline="30000" dirty="0"/>
                  <a:t>3</a:t>
                </a:r>
                <a:r>
                  <a:rPr lang="en-US" u="sng" baseline="0" dirty="0"/>
                  <a:t> +   y</a:t>
                </a:r>
                <a:r>
                  <a:rPr lang="en-US" u="sng" baseline="30000" dirty="0"/>
                  <a:t>2</a:t>
                </a:r>
                <a:endParaRPr lang="en-US" u="sng" baseline="0" dirty="0"/>
              </a:p>
              <a:p>
                <a:r>
                  <a:rPr lang="en-US" baseline="0" dirty="0"/>
                  <a:t>                          y</a:t>
                </a:r>
                <a:r>
                  <a:rPr lang="en-US" baseline="30000" dirty="0"/>
                  <a:t>3</a:t>
                </a:r>
                <a:r>
                  <a:rPr lang="en-US" baseline="0" dirty="0"/>
                  <a:t> +   y</a:t>
                </a:r>
                <a:r>
                  <a:rPr lang="en-US" baseline="30000" dirty="0"/>
                  <a:t>2</a:t>
                </a:r>
                <a:r>
                  <a:rPr lang="en-US" baseline="0" dirty="0"/>
                  <a:t> − y</a:t>
                </a:r>
              </a:p>
              <a:p>
                <a:r>
                  <a:rPr lang="en-US" baseline="0" dirty="0"/>
                  <a:t>                     −  </a:t>
                </a:r>
                <a:r>
                  <a:rPr lang="en-US" u="sng" baseline="0" dirty="0"/>
                  <a:t> y</a:t>
                </a:r>
                <a:r>
                  <a:rPr lang="en-US" u="sng" baseline="30000" dirty="0"/>
                  <a:t>3</a:t>
                </a:r>
                <a:r>
                  <a:rPr lang="en-US" u="sng" baseline="0" dirty="0"/>
                  <a:t> −  y</a:t>
                </a:r>
                <a:r>
                  <a:rPr lang="en-US" u="sng" baseline="30000" dirty="0"/>
                  <a:t>2</a:t>
                </a:r>
                <a:r>
                  <a:rPr lang="en-US" u="sng" baseline="0" dirty="0"/>
                  <a:t>  + y</a:t>
                </a:r>
              </a:p>
              <a:p>
                <a:r>
                  <a:rPr lang="en-US" baseline="0" dirty="0"/>
                  <a:t>                                 2y</a:t>
                </a:r>
                <a:r>
                  <a:rPr lang="en-US" baseline="30000" dirty="0"/>
                  <a:t>2</a:t>
                </a:r>
                <a:r>
                  <a:rPr lang="en-US" baseline="0" dirty="0"/>
                  <a:t> − 2y + 5</a:t>
                </a:r>
              </a:p>
              <a:p>
                <a:r>
                  <a:rPr lang="en-US" baseline="0" dirty="0"/>
                  <a:t>                           −   </a:t>
                </a:r>
                <a:r>
                  <a:rPr lang="en-US" u="sng" baseline="0" dirty="0"/>
                  <a:t>2y</a:t>
                </a:r>
                <a:r>
                  <a:rPr lang="en-US" u="sng" baseline="30000" dirty="0"/>
                  <a:t>2</a:t>
                </a:r>
                <a:r>
                  <a:rPr lang="en-US" u="sng" baseline="0" dirty="0"/>
                  <a:t> − 2y + 2</a:t>
                </a:r>
                <a:endParaRPr lang="en-US" u="none" baseline="0" dirty="0"/>
              </a:p>
              <a:p>
                <a:r>
                  <a:rPr lang="en-US" u="none" baseline="0" dirty="0"/>
                  <a:t>                                                  3</a:t>
                </a:r>
              </a:p>
              <a:p>
                <a:pPr/>
                <a14:m>
                  <m:oMathPara xmlns:m="http://schemas.openxmlformats.org/officeDocument/2006/math">
                    <m:oMathParaPr>
                      <m:jc m:val="centerGroup"/>
                    </m:oMathParaPr>
                    <m:oMath xmlns:m="http://schemas.openxmlformats.org/officeDocument/2006/math">
                      <m:sSup>
                        <m:sSupPr>
                          <m:ctrlPr>
                            <a:rPr lang="en-US" b="0" i="1" u="none" baseline="0" smtClean="0">
                              <a:latin typeface="Cambria Math" panose="02040503050406030204" pitchFamily="18" charset="0"/>
                            </a:rPr>
                          </m:ctrlPr>
                        </m:sSupPr>
                        <m:e>
                          <m:r>
                            <a:rPr lang="en-US" b="0" i="1" u="none" baseline="0" smtClean="0">
                              <a:latin typeface="Cambria Math" panose="02040503050406030204" pitchFamily="18" charset="0"/>
                            </a:rPr>
                            <m:t>𝑦</m:t>
                          </m:r>
                        </m:e>
                        <m:sup>
                          <m:r>
                            <a:rPr lang="en-US" b="0" i="1" u="none" baseline="0" smtClean="0">
                              <a:latin typeface="Cambria Math" panose="02040503050406030204" pitchFamily="18" charset="0"/>
                            </a:rPr>
                            <m:t>2</m:t>
                          </m:r>
                        </m:sup>
                      </m:sSup>
                      <m:r>
                        <a:rPr lang="en-US" b="0" i="1" u="none" baseline="0" smtClean="0">
                          <a:latin typeface="Cambria Math" panose="02040503050406030204" pitchFamily="18" charset="0"/>
                        </a:rPr>
                        <m:t>+</m:t>
                      </m:r>
                      <m:r>
                        <a:rPr lang="en-US" b="0" i="1" u="none" baseline="0" smtClean="0">
                          <a:latin typeface="Cambria Math" panose="02040503050406030204" pitchFamily="18" charset="0"/>
                        </a:rPr>
                        <m:t>𝑦</m:t>
                      </m:r>
                      <m:r>
                        <a:rPr lang="en-US" b="0" i="1" u="none" baseline="0" smtClean="0">
                          <a:latin typeface="Cambria Math" panose="02040503050406030204" pitchFamily="18" charset="0"/>
                        </a:rPr>
                        <m:t>+2+</m:t>
                      </m:r>
                      <m:f>
                        <m:fPr>
                          <m:ctrlPr>
                            <a:rPr lang="en-US" b="0" i="1" u="none" baseline="0" smtClean="0">
                              <a:latin typeface="Cambria Math" panose="02040503050406030204" pitchFamily="18" charset="0"/>
                            </a:rPr>
                          </m:ctrlPr>
                        </m:fPr>
                        <m:num>
                          <m:r>
                            <a:rPr lang="en-US" b="0" i="1" u="none" baseline="0" smtClean="0">
                              <a:latin typeface="Cambria Math" panose="02040503050406030204" pitchFamily="18" charset="0"/>
                            </a:rPr>
                            <m:t>3</m:t>
                          </m:r>
                        </m:num>
                        <m:den>
                          <m:sSup>
                            <m:sSupPr>
                              <m:ctrlPr>
                                <a:rPr lang="en-US" b="0" i="1" u="none" baseline="0" smtClean="0">
                                  <a:latin typeface="Cambria Math" panose="02040503050406030204" pitchFamily="18" charset="0"/>
                                </a:rPr>
                              </m:ctrlPr>
                            </m:sSupPr>
                            <m:e>
                              <m:r>
                                <a:rPr lang="en-US" b="0" i="1" u="none" baseline="0" smtClean="0">
                                  <a:latin typeface="Cambria Math" panose="02040503050406030204" pitchFamily="18" charset="0"/>
                                </a:rPr>
                                <m:t>𝑦</m:t>
                              </m:r>
                            </m:e>
                            <m:sup>
                              <m:r>
                                <a:rPr lang="en-US" b="0" i="1" u="none" baseline="0" smtClean="0">
                                  <a:latin typeface="Cambria Math" panose="02040503050406030204" pitchFamily="18" charset="0"/>
                                </a:rPr>
                                <m:t>2</m:t>
                              </m:r>
                            </m:sup>
                          </m:sSup>
                          <m:r>
                            <a:rPr lang="en-US" b="0" i="1" u="none" baseline="0" smtClean="0">
                              <a:latin typeface="Cambria Math" panose="02040503050406030204" pitchFamily="18" charset="0"/>
                            </a:rPr>
                            <m:t>−</m:t>
                          </m:r>
                          <m:r>
                            <a:rPr lang="en-US" b="0" i="1" u="none" baseline="0" smtClean="0">
                              <a:latin typeface="Cambria Math" panose="02040503050406030204" pitchFamily="18" charset="0"/>
                            </a:rPr>
                            <m:t>𝑦</m:t>
                          </m:r>
                          <m:r>
                            <a:rPr lang="en-US" b="0" i="1" u="none" baseline="0" smtClean="0">
                              <a:latin typeface="Cambria Math" panose="02040503050406030204" pitchFamily="18" charset="0"/>
                            </a:rPr>
                            <m:t>+1</m:t>
                          </m:r>
                        </m:den>
                      </m:f>
                    </m:oMath>
                  </m:oMathPara>
                </a14:m>
                <a:endParaRPr lang="en-US" u="none" baseline="0" dirty="0"/>
              </a:p>
            </p:txBody>
          </p:sp>
        </mc:Choice>
        <mc:Fallback xmlns="">
          <p:sp>
            <p:nvSpPr>
              <p:cNvPr id="3" name="Notes Placeholder 2"/>
              <p:cNvSpPr>
                <a:spLocks noGrp="1"/>
              </p:cNvSpPr>
              <p:nvPr>
                <p:ph type="body" idx="1"/>
              </p:nvPr>
            </p:nvSpPr>
            <p:spPr/>
            <p:txBody>
              <a:bodyPr/>
              <a:lstStyle/>
              <a:p>
                <a:r>
                  <a:rPr lang="en-US" dirty="0"/>
                  <a:t>                </a:t>
                </a:r>
                <a:r>
                  <a:rPr lang="en-US" u="sng" dirty="0"/>
                  <a:t>                    y</a:t>
                </a:r>
                <a:r>
                  <a:rPr lang="en-US" u="sng" baseline="30000" dirty="0"/>
                  <a:t>2</a:t>
                </a:r>
                <a:r>
                  <a:rPr lang="en-US" u="sng" dirty="0"/>
                  <a:t> + y + 2</a:t>
                </a:r>
              </a:p>
              <a:p>
                <a:r>
                  <a:rPr lang="en-US" dirty="0"/>
                  <a:t>y</a:t>
                </a:r>
                <a:r>
                  <a:rPr lang="en-US" baseline="30000" dirty="0"/>
                  <a:t>2</a:t>
                </a:r>
                <a:r>
                  <a:rPr lang="en-US" baseline="0" dirty="0"/>
                  <a:t> − y + 1)y</a:t>
                </a:r>
                <a:r>
                  <a:rPr lang="en-US" baseline="30000" dirty="0"/>
                  <a:t>4</a:t>
                </a:r>
                <a:r>
                  <a:rPr lang="en-US" baseline="0" dirty="0"/>
                  <a:t> + 0y</a:t>
                </a:r>
                <a:r>
                  <a:rPr lang="en-US" baseline="30000" dirty="0"/>
                  <a:t>3</a:t>
                </a:r>
                <a:r>
                  <a:rPr lang="en-US" baseline="0" dirty="0"/>
                  <a:t> + 2y</a:t>
                </a:r>
                <a:r>
                  <a:rPr lang="en-US" baseline="30000" dirty="0"/>
                  <a:t>2</a:t>
                </a:r>
                <a:r>
                  <a:rPr lang="en-US" baseline="0" dirty="0"/>
                  <a:t> − y + 5</a:t>
                </a:r>
              </a:p>
              <a:p>
                <a:r>
                  <a:rPr lang="en-US" baseline="0" dirty="0"/>
                  <a:t>              − </a:t>
                </a:r>
                <a:r>
                  <a:rPr lang="en-US" u="sng" baseline="0" dirty="0"/>
                  <a:t>y</a:t>
                </a:r>
                <a:r>
                  <a:rPr lang="en-US" u="sng" baseline="30000" dirty="0"/>
                  <a:t>4</a:t>
                </a:r>
                <a:r>
                  <a:rPr lang="en-US" u="sng" baseline="0" dirty="0"/>
                  <a:t> −   y</a:t>
                </a:r>
                <a:r>
                  <a:rPr lang="en-US" u="sng" baseline="30000" dirty="0"/>
                  <a:t>3</a:t>
                </a:r>
                <a:r>
                  <a:rPr lang="en-US" u="sng" baseline="0" dirty="0"/>
                  <a:t> +   y</a:t>
                </a:r>
                <a:r>
                  <a:rPr lang="en-US" u="sng" baseline="30000" dirty="0"/>
                  <a:t>2</a:t>
                </a:r>
                <a:endParaRPr lang="en-US" u="sng" baseline="0" dirty="0"/>
              </a:p>
              <a:p>
                <a:r>
                  <a:rPr lang="en-US" baseline="0" dirty="0"/>
                  <a:t>                          y</a:t>
                </a:r>
                <a:r>
                  <a:rPr lang="en-US" baseline="30000" dirty="0"/>
                  <a:t>3</a:t>
                </a:r>
                <a:r>
                  <a:rPr lang="en-US" baseline="0" dirty="0"/>
                  <a:t> +   y</a:t>
                </a:r>
                <a:r>
                  <a:rPr lang="en-US" baseline="30000" dirty="0"/>
                  <a:t>2</a:t>
                </a:r>
                <a:r>
                  <a:rPr lang="en-US" baseline="0" dirty="0"/>
                  <a:t> − y</a:t>
                </a:r>
              </a:p>
              <a:p>
                <a:r>
                  <a:rPr lang="en-US" baseline="0" dirty="0"/>
                  <a:t>                     −  </a:t>
                </a:r>
                <a:r>
                  <a:rPr lang="en-US" u="sng" baseline="0" dirty="0"/>
                  <a:t> y</a:t>
                </a:r>
                <a:r>
                  <a:rPr lang="en-US" u="sng" baseline="30000" dirty="0"/>
                  <a:t>3</a:t>
                </a:r>
                <a:r>
                  <a:rPr lang="en-US" u="sng" baseline="0" dirty="0"/>
                  <a:t> −  y</a:t>
                </a:r>
                <a:r>
                  <a:rPr lang="en-US" u="sng" baseline="30000" dirty="0"/>
                  <a:t>2</a:t>
                </a:r>
                <a:r>
                  <a:rPr lang="en-US" u="sng" baseline="0" dirty="0"/>
                  <a:t>  + y</a:t>
                </a:r>
              </a:p>
              <a:p>
                <a:r>
                  <a:rPr lang="en-US" baseline="0" dirty="0"/>
                  <a:t>                                 2y</a:t>
                </a:r>
                <a:r>
                  <a:rPr lang="en-US" baseline="30000" dirty="0"/>
                  <a:t>2</a:t>
                </a:r>
                <a:r>
                  <a:rPr lang="en-US" baseline="0" dirty="0"/>
                  <a:t> − 2y + 5</a:t>
                </a:r>
              </a:p>
              <a:p>
                <a:r>
                  <a:rPr lang="en-US" baseline="0" dirty="0"/>
                  <a:t>                           −   </a:t>
                </a:r>
                <a:r>
                  <a:rPr lang="en-US" u="sng" baseline="0" dirty="0"/>
                  <a:t>2y</a:t>
                </a:r>
                <a:r>
                  <a:rPr lang="en-US" u="sng" baseline="30000" dirty="0"/>
                  <a:t>2</a:t>
                </a:r>
                <a:r>
                  <a:rPr lang="en-US" u="sng" baseline="0" dirty="0"/>
                  <a:t> − 2y + 2</a:t>
                </a:r>
                <a:endParaRPr lang="en-US" u="none" baseline="0" dirty="0"/>
              </a:p>
              <a:p>
                <a:r>
                  <a:rPr lang="en-US" u="none" baseline="0" dirty="0"/>
                  <a:t>                                                  3</a:t>
                </a:r>
              </a:p>
              <a:p>
                <a:r>
                  <a:rPr lang="en-US" b="0" i="0" u="none" baseline="0">
                    <a:latin typeface="Cambria Math" panose="02040503050406030204" pitchFamily="18" charset="0"/>
                  </a:rPr>
                  <a:t>𝑦^2+𝑦+2+3/(𝑦^2−𝑦+1)</a:t>
                </a:r>
                <a:endParaRPr lang="en-US" u="none" baseline="0" dirty="0"/>
              </a:p>
            </p:txBody>
          </p:sp>
        </mc:Fallback>
      </mc:AlternateContent>
      <p:sp>
        <p:nvSpPr>
          <p:cNvPr id="4" name="Slide Number Placeholder 3"/>
          <p:cNvSpPr>
            <a:spLocks noGrp="1"/>
          </p:cNvSpPr>
          <p:nvPr>
            <p:ph type="sldNum" sz="quarter" idx="10"/>
          </p:nvPr>
        </p:nvSpPr>
        <p:spPr/>
        <p:txBody>
          <a:bodyPr/>
          <a:lstStyle/>
          <a:p>
            <a:fld id="{1CB7EF06-478E-461A-BCED-F4742B039463}" type="slidenum">
              <a:rPr lang="en-US" smtClean="0"/>
              <a:t>23</a:t>
            </a:fld>
            <a:endParaRPr lang="en-US"/>
          </a:p>
        </p:txBody>
      </p:sp>
    </p:spTree>
    <p:extLst>
      <p:ext uri="{BB962C8B-B14F-4D97-AF65-F5344CB8AC3E}">
        <p14:creationId xmlns:p14="http://schemas.microsoft.com/office/powerpoint/2010/main" val="886054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b="0" i="0" dirty="0">
                    <a:latin typeface="Cambria Math" panose="02040503050406030204" pitchFamily="18" charset="0"/>
                  </a:rPr>
                  <a:t>         </a:t>
                </a:r>
                <a:r>
                  <a:rPr lang="en-US" b="0" i="0" u="sng" dirty="0">
                    <a:latin typeface="Cambria Math" panose="02040503050406030204" pitchFamily="18" charset="0"/>
                  </a:rPr>
                  <a:t>            x</a:t>
                </a:r>
                <a:r>
                  <a:rPr lang="en-US" b="0" i="0" u="sng" baseline="30000" dirty="0">
                    <a:latin typeface="Cambria Math" panose="02040503050406030204" pitchFamily="18" charset="0"/>
                  </a:rPr>
                  <a:t>2</a:t>
                </a:r>
                <a:r>
                  <a:rPr lang="en-US" b="0" i="0" u="sng" baseline="0" dirty="0">
                    <a:latin typeface="Cambria Math" panose="02040503050406030204" pitchFamily="18" charset="0"/>
                  </a:rPr>
                  <a:t> + 2x − 7</a:t>
                </a:r>
                <a:endParaRPr lang="en-US" b="0" i="0" u="sng" dirty="0">
                  <a:latin typeface="Cambria Math" panose="02040503050406030204" pitchFamily="18" charset="0"/>
                </a:endParaRPr>
              </a:p>
              <a:p>
                <a:r>
                  <a:rPr lang="en-US" b="0" i="0" dirty="0">
                    <a:latin typeface="Cambria Math" panose="02040503050406030204" pitchFamily="18" charset="0"/>
                  </a:rPr>
                  <a:t>x + 2 ) x</a:t>
                </a:r>
                <a:r>
                  <a:rPr lang="en-US" b="0" i="0" baseline="30000" dirty="0">
                    <a:latin typeface="Cambria Math" panose="02040503050406030204" pitchFamily="18" charset="0"/>
                  </a:rPr>
                  <a:t>3</a:t>
                </a:r>
                <a:r>
                  <a:rPr lang="en-US" b="0" i="0" baseline="0" dirty="0">
                    <a:latin typeface="Cambria Math" panose="02040503050406030204" pitchFamily="18" charset="0"/>
                  </a:rPr>
                  <a:t> + 4x</a:t>
                </a:r>
                <a:r>
                  <a:rPr lang="en-US" b="0" i="0" baseline="30000" dirty="0">
                    <a:latin typeface="Cambria Math" panose="02040503050406030204" pitchFamily="18" charset="0"/>
                  </a:rPr>
                  <a:t>2</a:t>
                </a:r>
                <a:r>
                  <a:rPr lang="en-US" b="0" i="0" baseline="0" dirty="0">
                    <a:latin typeface="Cambria Math" panose="02040503050406030204" pitchFamily="18" charset="0"/>
                  </a:rPr>
                  <a:t> − 3x + 10</a:t>
                </a:r>
              </a:p>
              <a:p>
                <a:r>
                  <a:rPr lang="en-US" b="0" i="0" dirty="0">
                    <a:latin typeface="Cambria Math" panose="02040503050406030204" pitchFamily="18" charset="0"/>
                  </a:rPr>
                  <a:t>       −  </a:t>
                </a:r>
                <a:r>
                  <a:rPr lang="en-US" b="0" i="0" u="sng" dirty="0">
                    <a:latin typeface="Cambria Math" panose="02040503050406030204" pitchFamily="18" charset="0"/>
                  </a:rPr>
                  <a:t>x</a:t>
                </a:r>
                <a:r>
                  <a:rPr lang="en-US" b="0" i="0" u="sng" baseline="30000" dirty="0">
                    <a:latin typeface="Cambria Math" panose="02040503050406030204" pitchFamily="18" charset="0"/>
                  </a:rPr>
                  <a:t>3</a:t>
                </a:r>
                <a:r>
                  <a:rPr lang="en-US" b="0" i="0" u="sng" baseline="0" dirty="0">
                    <a:latin typeface="Cambria Math" panose="02040503050406030204" pitchFamily="18" charset="0"/>
                  </a:rPr>
                  <a:t> + 2x</a:t>
                </a:r>
                <a:r>
                  <a:rPr lang="en-US" b="0" i="0" u="sng" baseline="30000" dirty="0">
                    <a:latin typeface="Cambria Math" panose="02040503050406030204" pitchFamily="18" charset="0"/>
                  </a:rPr>
                  <a:t>2</a:t>
                </a:r>
                <a:endParaRPr lang="en-US" b="0" i="0" u="sng" baseline="0" dirty="0">
                  <a:latin typeface="Cambria Math" panose="02040503050406030204" pitchFamily="18" charset="0"/>
                </a:endParaRPr>
              </a:p>
              <a:p>
                <a:r>
                  <a:rPr lang="en-US" b="0" i="0" baseline="0" dirty="0">
                    <a:latin typeface="Cambria Math" panose="02040503050406030204" pitchFamily="18" charset="0"/>
                  </a:rPr>
                  <a:t>                   2x</a:t>
                </a:r>
                <a:r>
                  <a:rPr lang="en-US" b="0" i="0" baseline="30000" dirty="0">
                    <a:latin typeface="Cambria Math" panose="02040503050406030204" pitchFamily="18" charset="0"/>
                  </a:rPr>
                  <a:t>2</a:t>
                </a:r>
                <a:r>
                  <a:rPr lang="en-US" b="0" i="0" baseline="0" dirty="0">
                    <a:latin typeface="Cambria Math" panose="02040503050406030204" pitchFamily="18" charset="0"/>
                  </a:rPr>
                  <a:t> − 3x</a:t>
                </a:r>
              </a:p>
              <a:p>
                <a:r>
                  <a:rPr lang="en-US" b="0" i="0" baseline="0" dirty="0">
                    <a:latin typeface="Cambria Math" panose="02040503050406030204" pitchFamily="18" charset="0"/>
                  </a:rPr>
                  <a:t>             −   </a:t>
                </a:r>
                <a:r>
                  <a:rPr lang="en-US" b="0" i="0" u="sng" baseline="0" dirty="0">
                    <a:latin typeface="Cambria Math" panose="02040503050406030204" pitchFamily="18" charset="0"/>
                  </a:rPr>
                  <a:t>2x</a:t>
                </a:r>
                <a:r>
                  <a:rPr lang="en-US" b="0" i="0" u="sng" baseline="30000" dirty="0">
                    <a:latin typeface="Cambria Math" panose="02040503050406030204" pitchFamily="18" charset="0"/>
                  </a:rPr>
                  <a:t>2</a:t>
                </a:r>
                <a:r>
                  <a:rPr lang="en-US" b="0" i="0" u="sng" baseline="0" dirty="0">
                    <a:latin typeface="Cambria Math" panose="02040503050406030204" pitchFamily="18" charset="0"/>
                  </a:rPr>
                  <a:t> + 4x</a:t>
                </a:r>
              </a:p>
              <a:p>
                <a:r>
                  <a:rPr lang="en-US" b="0" i="0" baseline="0" dirty="0">
                    <a:latin typeface="Cambria Math" panose="02040503050406030204" pitchFamily="18" charset="0"/>
                  </a:rPr>
                  <a:t>                         −7x + 10</a:t>
                </a:r>
                <a:endParaRPr lang="en-US" b="0" i="0" dirty="0">
                  <a:latin typeface="Cambria Math" panose="02040503050406030204" pitchFamily="18" charset="0"/>
                </a:endParaRPr>
              </a:p>
              <a:p>
                <a:r>
                  <a:rPr lang="en-US" b="0" i="1" dirty="0">
                    <a:latin typeface="Cambria Math" panose="02040503050406030204" pitchFamily="18" charset="0"/>
                  </a:rPr>
                  <a:t>                   −   </a:t>
                </a:r>
                <a:r>
                  <a:rPr lang="en-US" b="0" i="1" u="sng" dirty="0">
                    <a:latin typeface="Cambria Math" panose="02040503050406030204" pitchFamily="18" charset="0"/>
                  </a:rPr>
                  <a:t>−</a:t>
                </a:r>
                <a:r>
                  <a:rPr lang="en-US" b="0" i="0" u="sng" dirty="0">
                    <a:latin typeface="Cambria Math" panose="02040503050406030204" pitchFamily="18" charset="0"/>
                  </a:rPr>
                  <a:t>7x − 14</a:t>
                </a:r>
                <a:endParaRPr lang="en-US" b="0" i="0" u="none" dirty="0">
                  <a:latin typeface="Cambria Math" panose="02040503050406030204" pitchFamily="18" charset="0"/>
                </a:endParaRPr>
              </a:p>
              <a:p>
                <a:r>
                  <a:rPr lang="en-US" b="0" i="0" u="none" dirty="0">
                    <a:latin typeface="Cambria Math" panose="02040503050406030204" pitchFamily="18" charset="0"/>
                  </a:rPr>
                  <a:t>                                   24</a:t>
                </a:r>
              </a:p>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+2</m:t>
                      </m:r>
                      <m:r>
                        <a:rPr lang="en-US" b="0" i="1" smtClean="0">
                          <a:latin typeface="Cambria Math" panose="02040503050406030204" pitchFamily="18" charset="0"/>
                        </a:rPr>
                        <m:t>𝑥</m:t>
                      </m:r>
                      <m:r>
                        <a:rPr lang="en-US" b="0" i="1" smtClean="0">
                          <a:latin typeface="Cambria Math" panose="02040503050406030204" pitchFamily="18" charset="0"/>
                        </a:rPr>
                        <m:t>−7+</m:t>
                      </m:r>
                      <m:f>
                        <m:fPr>
                          <m:ctrlPr>
                            <a:rPr lang="en-US" b="0" i="1" smtClean="0">
                              <a:latin typeface="Cambria Math" panose="02040503050406030204" pitchFamily="18" charset="0"/>
                            </a:rPr>
                          </m:ctrlPr>
                        </m:fPr>
                        <m:num>
                          <m:r>
                            <a:rPr lang="en-US" b="0" i="1" smtClean="0">
                              <a:latin typeface="Cambria Math" panose="02040503050406030204" pitchFamily="18" charset="0"/>
                            </a:rPr>
                            <m:t>24</m:t>
                          </m:r>
                        </m:num>
                        <m:den>
                          <m:r>
                            <a:rPr lang="en-US" b="0" i="1" smtClean="0">
                              <a:latin typeface="Cambria Math" panose="02040503050406030204" pitchFamily="18" charset="0"/>
                            </a:rPr>
                            <m:t>𝑥</m:t>
                          </m:r>
                          <m:r>
                            <a:rPr lang="en-US" b="0" i="1" smtClean="0">
                              <a:latin typeface="Cambria Math" panose="02040503050406030204" pitchFamily="18" charset="0"/>
                            </a:rPr>
                            <m:t>+2</m:t>
                          </m:r>
                        </m:den>
                      </m:f>
                    </m:oMath>
                  </m:oMathPara>
                </a14:m>
                <a:endParaRPr lang="en-US" dirty="0"/>
              </a:p>
            </p:txBody>
          </p:sp>
        </mc:Choice>
        <mc:Fallback xmlns="">
          <p:sp>
            <p:nvSpPr>
              <p:cNvPr id="3" name="Notes Placeholder 2"/>
              <p:cNvSpPr>
                <a:spLocks noGrp="1"/>
              </p:cNvSpPr>
              <p:nvPr>
                <p:ph type="body" idx="1"/>
              </p:nvPr>
            </p:nvSpPr>
            <p:spPr/>
            <p:txBody>
              <a:bodyPr/>
              <a:lstStyle/>
              <a:p>
                <a:r>
                  <a:rPr lang="en-US" b="0" i="0" smtClean="0">
                    <a:latin typeface="Cambria Math" panose="02040503050406030204" pitchFamily="18" charset="0"/>
                  </a:rPr>
                  <a:t>𝑥^2+2𝑥−7+24/(𝑥+2)</a:t>
                </a:r>
                <a:endParaRPr lang="en-US" dirty="0"/>
              </a:p>
            </p:txBody>
          </p:sp>
        </mc:Fallback>
      </mc:AlternateContent>
      <p:sp>
        <p:nvSpPr>
          <p:cNvPr id="4" name="Slide Number Placeholder 3"/>
          <p:cNvSpPr>
            <a:spLocks noGrp="1"/>
          </p:cNvSpPr>
          <p:nvPr>
            <p:ph type="sldNum" sz="quarter" idx="10"/>
          </p:nvPr>
        </p:nvSpPr>
        <p:spPr/>
        <p:txBody>
          <a:bodyPr/>
          <a:lstStyle/>
          <a:p>
            <a:fld id="{1CB7EF06-478E-461A-BCED-F4742B039463}" type="slidenum">
              <a:rPr lang="en-US" smtClean="0"/>
              <a:t>24</a:t>
            </a:fld>
            <a:endParaRPr lang="en-US"/>
          </a:p>
        </p:txBody>
      </p:sp>
    </p:spTree>
    <p:extLst>
      <p:ext uri="{BB962C8B-B14F-4D97-AF65-F5344CB8AC3E}">
        <p14:creationId xmlns:p14="http://schemas.microsoft.com/office/powerpoint/2010/main" val="3537379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4</a:t>
            </a:fld>
            <a:endParaRPr lang="en-US"/>
          </a:p>
        </p:txBody>
      </p:sp>
    </p:spTree>
    <p:extLst>
      <p:ext uri="{BB962C8B-B14F-4D97-AF65-F5344CB8AC3E}">
        <p14:creationId xmlns:p14="http://schemas.microsoft.com/office/powerpoint/2010/main" val="8231202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25</a:t>
            </a:fld>
            <a:endParaRPr lang="en-US"/>
          </a:p>
        </p:txBody>
      </p:sp>
    </p:spTree>
    <p:extLst>
      <p:ext uri="{BB962C8B-B14F-4D97-AF65-F5344CB8AC3E}">
        <p14:creationId xmlns:p14="http://schemas.microsoft.com/office/powerpoint/2010/main" val="1339637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27</a:t>
            </a:fld>
            <a:endParaRPr lang="en-US"/>
          </a:p>
        </p:txBody>
      </p:sp>
    </p:spTree>
    <p:extLst>
      <p:ext uri="{BB962C8B-B14F-4D97-AF65-F5344CB8AC3E}">
        <p14:creationId xmlns:p14="http://schemas.microsoft.com/office/powerpoint/2010/main" val="2430791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28</a:t>
            </a:fld>
            <a:endParaRPr lang="en-US"/>
          </a:p>
        </p:txBody>
      </p:sp>
    </p:spTree>
    <p:extLst>
      <p:ext uri="{BB962C8B-B14F-4D97-AF65-F5344CB8AC3E}">
        <p14:creationId xmlns:p14="http://schemas.microsoft.com/office/powerpoint/2010/main" val="36102042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synthetic division with </a:t>
            </a:r>
            <a:r>
              <a:rPr lang="en-US" i="1" dirty="0"/>
              <a:t>x</a:t>
            </a:r>
            <a:r>
              <a:rPr lang="en-US" i="0" dirty="0"/>
              <a:t> − 2.</a:t>
            </a:r>
          </a:p>
          <a:p>
            <a:endParaRPr lang="en-US" i="0" dirty="0"/>
          </a:p>
          <a:p>
            <a:r>
              <a:rPr lang="en-US" i="1" dirty="0"/>
              <a:t>f</a:t>
            </a:r>
            <a:r>
              <a:rPr lang="en-US" i="0" dirty="0"/>
              <a:t>(2) = −4</a:t>
            </a:r>
            <a:endParaRPr lang="en-US" i="1" dirty="0"/>
          </a:p>
        </p:txBody>
      </p:sp>
      <p:sp>
        <p:nvSpPr>
          <p:cNvPr id="4" name="Slide Number Placeholder 3"/>
          <p:cNvSpPr>
            <a:spLocks noGrp="1"/>
          </p:cNvSpPr>
          <p:nvPr>
            <p:ph type="sldNum" sz="quarter" idx="5"/>
          </p:nvPr>
        </p:nvSpPr>
        <p:spPr/>
        <p:txBody>
          <a:bodyPr/>
          <a:lstStyle/>
          <a:p>
            <a:fld id="{00251C36-6C1F-41C0-8B5D-A68FF23DEDAD}" type="slidenum">
              <a:rPr lang="en-US" smtClean="0"/>
              <a:t>31</a:t>
            </a:fld>
            <a:endParaRPr lang="en-US"/>
          </a:p>
        </p:txBody>
      </p:sp>
    </p:spTree>
    <p:extLst>
      <p:ext uri="{BB962C8B-B14F-4D97-AF65-F5344CB8AC3E}">
        <p14:creationId xmlns:p14="http://schemas.microsoft.com/office/powerpoint/2010/main" val="18546104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lvl="0"/>
            <a:r>
              <a:rPr lang="en-US" dirty="0"/>
              <a:t>Use synthetic division with x − 2. Factor the quotient (depressed polynomial) to get the remaining factors. </a:t>
            </a:r>
          </a:p>
          <a:p>
            <a:pPr lvl="0"/>
            <a:endParaRPr lang="en-US" dirty="0"/>
          </a:p>
          <a:p>
            <a:pPr lvl="0"/>
            <a:r>
              <a:rPr lang="en-US" dirty="0"/>
              <a:t>All factors are (x + 4)(x + 5)(x – 2)</a:t>
            </a:r>
          </a:p>
          <a:p>
            <a:endParaRPr lang="en-US" dirty="0"/>
          </a:p>
        </p:txBody>
      </p:sp>
      <p:sp>
        <p:nvSpPr>
          <p:cNvPr id="4" name="Slide Number Placeholder 3"/>
          <p:cNvSpPr>
            <a:spLocks noGrp="1"/>
          </p:cNvSpPr>
          <p:nvPr>
            <p:ph type="sldNum" sz="quarter" idx="10"/>
          </p:nvPr>
        </p:nvSpPr>
        <p:spPr/>
        <p:txBody>
          <a:bodyPr/>
          <a:lstStyle/>
          <a:p>
            <a:fld id="{3DB16D0F-0C23-4B7C-8706-8D40366DFA56}" type="slidenum">
              <a:rPr lang="en-US" smtClean="0"/>
              <a:pPr/>
              <a:t>33</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Use synthetic division with x + 2. The depressed polynomial is not a quadratic.</a:t>
            </a:r>
          </a:p>
          <a:p>
            <a:pPr lvl="0"/>
            <a:r>
              <a:rPr lang="en-US" dirty="0"/>
              <a:t>Use synthetic division with x − 1 with the depressed polynomial. </a:t>
            </a:r>
          </a:p>
          <a:p>
            <a:pPr lvl="0"/>
            <a:r>
              <a:rPr lang="en-US" dirty="0"/>
              <a:t>The new depressed polynomial is quadratic. Factor the quotient (depressed polynomial) to get the remaining factors. </a:t>
            </a:r>
          </a:p>
          <a:p>
            <a:pPr lvl="0"/>
            <a:endParaRPr lang="en-US" dirty="0"/>
          </a:p>
          <a:p>
            <a:pPr lvl="0"/>
            <a:r>
              <a:rPr lang="en-US" dirty="0"/>
              <a:t>All factors are (x + 2)(x − 1)</a:t>
            </a:r>
            <a:r>
              <a:rPr lang="en-US" baseline="30000" dirty="0"/>
              <a:t>2</a:t>
            </a:r>
            <a:r>
              <a:rPr lang="en-US" dirty="0"/>
              <a:t>(x – 4)</a:t>
            </a:r>
          </a:p>
          <a:p>
            <a:endParaRPr lang="en-US" dirty="0"/>
          </a:p>
        </p:txBody>
      </p:sp>
      <p:sp>
        <p:nvSpPr>
          <p:cNvPr id="4" name="Slide Number Placeholder 3"/>
          <p:cNvSpPr>
            <a:spLocks noGrp="1"/>
          </p:cNvSpPr>
          <p:nvPr>
            <p:ph type="sldNum" sz="quarter" idx="5"/>
          </p:nvPr>
        </p:nvSpPr>
        <p:spPr/>
        <p:txBody>
          <a:bodyPr/>
          <a:lstStyle/>
          <a:p>
            <a:fld id="{00251C36-6C1F-41C0-8B5D-A68FF23DEDAD}" type="slidenum">
              <a:rPr lang="en-US" smtClean="0"/>
              <a:t>34</a:t>
            </a:fld>
            <a:endParaRPr lang="en-US"/>
          </a:p>
        </p:txBody>
      </p:sp>
    </p:spTree>
    <p:extLst>
      <p:ext uri="{BB962C8B-B14F-4D97-AF65-F5344CB8AC3E}">
        <p14:creationId xmlns:p14="http://schemas.microsoft.com/office/powerpoint/2010/main" val="16028647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36</a:t>
            </a:fld>
            <a:endParaRPr lang="en-US"/>
          </a:p>
        </p:txBody>
      </p:sp>
    </p:spTree>
    <p:extLst>
      <p:ext uri="{BB962C8B-B14F-4D97-AF65-F5344CB8AC3E}">
        <p14:creationId xmlns:p14="http://schemas.microsoft.com/office/powerpoint/2010/main" val="34013006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lvl="1" defTabSz="931774">
              <a:defRPr/>
            </a:pPr>
            <a:r>
              <a:rPr lang="en-US" sz="1000" i="1" dirty="0"/>
              <a:t>p</a:t>
            </a:r>
            <a:r>
              <a:rPr lang="en-US" sz="1000" dirty="0"/>
              <a:t> = ±1, ±3, ±9</a:t>
            </a:r>
          </a:p>
          <a:p>
            <a:pPr marL="0" lvl="1" defTabSz="931774">
              <a:defRPr/>
            </a:pPr>
            <a:r>
              <a:rPr lang="en-US" sz="1000" i="1" dirty="0"/>
              <a:t>q</a:t>
            </a:r>
            <a:r>
              <a:rPr lang="en-US" sz="1000" dirty="0"/>
              <a:t> = ±1, ±2</a:t>
            </a:r>
          </a:p>
          <a:p>
            <a:pPr marL="0" lvl="1" defTabSz="931774">
              <a:defRPr/>
            </a:pPr>
            <a:r>
              <a:rPr lang="en-US" sz="1000" i="1" dirty="0"/>
              <a:t>p</a:t>
            </a:r>
            <a:r>
              <a:rPr lang="en-US" sz="1000" dirty="0"/>
              <a:t>/</a:t>
            </a:r>
            <a:r>
              <a:rPr lang="en-US" sz="1000" i="1" dirty="0"/>
              <a:t>q</a:t>
            </a:r>
            <a:r>
              <a:rPr lang="en-US" sz="1000" dirty="0"/>
              <a:t> = </a:t>
            </a:r>
            <a:r>
              <a:rPr lang="en-US" sz="1000" dirty="0">
                <a:sym typeface="Symbol"/>
              </a:rPr>
              <a:t></a:t>
            </a:r>
            <a:r>
              <a:rPr lang="en-US" sz="1000" dirty="0"/>
              <a:t>1, </a:t>
            </a:r>
            <a:r>
              <a:rPr lang="en-US" sz="1000" dirty="0">
                <a:sym typeface="Symbol"/>
              </a:rPr>
              <a:t></a:t>
            </a:r>
            <a:r>
              <a:rPr lang="en-US" sz="1000" dirty="0"/>
              <a:t>1/2, </a:t>
            </a:r>
            <a:r>
              <a:rPr lang="en-US" sz="1000" dirty="0">
                <a:sym typeface="Symbol"/>
              </a:rPr>
              <a:t></a:t>
            </a:r>
            <a:r>
              <a:rPr lang="en-US" sz="1000" dirty="0"/>
              <a:t>3, </a:t>
            </a:r>
            <a:r>
              <a:rPr lang="en-US" sz="1000" dirty="0">
                <a:sym typeface="Symbol"/>
              </a:rPr>
              <a:t></a:t>
            </a:r>
            <a:r>
              <a:rPr lang="en-US" sz="1000" dirty="0"/>
              <a:t>3/2, </a:t>
            </a:r>
            <a:r>
              <a:rPr lang="en-US" sz="1000" dirty="0">
                <a:sym typeface="Symbol"/>
              </a:rPr>
              <a:t></a:t>
            </a:r>
            <a:r>
              <a:rPr lang="en-US" sz="1000" dirty="0"/>
              <a:t>9, </a:t>
            </a:r>
            <a:r>
              <a:rPr lang="en-US" sz="1000" dirty="0">
                <a:sym typeface="Symbol"/>
              </a:rPr>
              <a:t></a:t>
            </a:r>
            <a:r>
              <a:rPr lang="en-US" sz="1000" dirty="0"/>
              <a:t>9/2</a:t>
            </a:r>
          </a:p>
        </p:txBody>
      </p:sp>
      <p:sp>
        <p:nvSpPr>
          <p:cNvPr id="4" name="Slide Number Placeholder 3"/>
          <p:cNvSpPr>
            <a:spLocks noGrp="1"/>
          </p:cNvSpPr>
          <p:nvPr>
            <p:ph type="sldNum" sz="quarter" idx="10"/>
          </p:nvPr>
        </p:nvSpPr>
        <p:spPr/>
        <p:txBody>
          <a:bodyPr/>
          <a:lstStyle/>
          <a:p>
            <a:fld id="{3DB16D0F-0C23-4B7C-8706-8D40366DFA56}" type="slidenum">
              <a:rPr lang="en-US" smtClean="0"/>
              <a:pPr/>
              <a:t>37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List possible rational zeros;</a:t>
            </a:r>
          </a:p>
          <a:p>
            <a:r>
              <a:rPr lang="en-US" i="1" dirty="0"/>
              <a:t>P</a:t>
            </a:r>
            <a:r>
              <a:rPr lang="en-US" i="0" dirty="0"/>
              <a:t> =</a:t>
            </a:r>
            <a:r>
              <a:rPr lang="en-US" dirty="0"/>
              <a:t> </a:t>
            </a:r>
            <a:r>
              <a:rPr lang="en-US" dirty="0">
                <a:sym typeface="Symbol"/>
              </a:rPr>
              <a:t></a:t>
            </a:r>
            <a:r>
              <a:rPr lang="en-US" dirty="0"/>
              <a:t>1, </a:t>
            </a:r>
            <a:r>
              <a:rPr lang="en-US" dirty="0">
                <a:sym typeface="Symbol"/>
              </a:rPr>
              <a:t></a:t>
            </a:r>
            <a:r>
              <a:rPr lang="en-US" dirty="0"/>
              <a:t>2, </a:t>
            </a:r>
            <a:r>
              <a:rPr lang="en-US" dirty="0">
                <a:sym typeface="Symbol"/>
              </a:rPr>
              <a:t></a:t>
            </a:r>
            <a:r>
              <a:rPr lang="en-US" dirty="0"/>
              <a:t>4, </a:t>
            </a:r>
            <a:r>
              <a:rPr lang="en-US" dirty="0">
                <a:sym typeface="Symbol"/>
              </a:rPr>
              <a:t></a:t>
            </a:r>
            <a:r>
              <a:rPr lang="en-US" dirty="0"/>
              <a:t>5, </a:t>
            </a:r>
            <a:r>
              <a:rPr lang="en-US" dirty="0">
                <a:sym typeface="Symbol"/>
              </a:rPr>
              <a:t></a:t>
            </a:r>
            <a:r>
              <a:rPr lang="en-US" dirty="0"/>
              <a:t>10, </a:t>
            </a:r>
            <a:r>
              <a:rPr lang="en-US" dirty="0">
                <a:sym typeface="Symbol"/>
              </a:rPr>
              <a:t></a:t>
            </a:r>
            <a:r>
              <a:rPr lang="en-US" dirty="0"/>
              <a:t>20</a:t>
            </a:r>
          </a:p>
          <a:p>
            <a:r>
              <a:rPr lang="en-US" i="1" dirty="0"/>
              <a:t>q</a:t>
            </a:r>
            <a:r>
              <a:rPr lang="en-US" i="0" dirty="0"/>
              <a:t> = ±1</a:t>
            </a:r>
          </a:p>
          <a:p>
            <a:r>
              <a:rPr lang="en-US" i="1" dirty="0"/>
              <a:t>p</a:t>
            </a:r>
            <a:r>
              <a:rPr lang="en-US" i="0" dirty="0"/>
              <a:t>/</a:t>
            </a:r>
            <a:r>
              <a:rPr lang="en-US" i="1" dirty="0"/>
              <a:t>q</a:t>
            </a:r>
            <a:r>
              <a:rPr lang="en-US" i="0" dirty="0"/>
              <a:t> = </a:t>
            </a:r>
            <a:r>
              <a:rPr lang="en-US" dirty="0">
                <a:sym typeface="Symbol"/>
              </a:rPr>
              <a:t></a:t>
            </a:r>
            <a:r>
              <a:rPr lang="en-US" dirty="0"/>
              <a:t>1, </a:t>
            </a:r>
            <a:r>
              <a:rPr lang="en-US" dirty="0">
                <a:sym typeface="Symbol"/>
              </a:rPr>
              <a:t></a:t>
            </a:r>
            <a:r>
              <a:rPr lang="en-US" dirty="0"/>
              <a:t>2, </a:t>
            </a:r>
            <a:r>
              <a:rPr lang="en-US" dirty="0">
                <a:sym typeface="Symbol"/>
              </a:rPr>
              <a:t></a:t>
            </a:r>
            <a:r>
              <a:rPr lang="en-US" dirty="0"/>
              <a:t>4, </a:t>
            </a:r>
            <a:r>
              <a:rPr lang="en-US" dirty="0">
                <a:sym typeface="Symbol"/>
              </a:rPr>
              <a:t></a:t>
            </a:r>
            <a:r>
              <a:rPr lang="en-US" dirty="0"/>
              <a:t>5, </a:t>
            </a:r>
            <a:r>
              <a:rPr lang="en-US" dirty="0">
                <a:sym typeface="Symbol"/>
              </a:rPr>
              <a:t></a:t>
            </a:r>
            <a:r>
              <a:rPr lang="en-US" dirty="0"/>
              <a:t>10, </a:t>
            </a:r>
            <a:r>
              <a:rPr lang="en-US" dirty="0">
                <a:sym typeface="Symbol"/>
              </a:rPr>
              <a:t></a:t>
            </a:r>
            <a:r>
              <a:rPr lang="en-US" dirty="0"/>
              <a:t>20</a:t>
            </a:r>
            <a:endParaRPr lang="en-US" i="1" dirty="0"/>
          </a:p>
          <a:p>
            <a:r>
              <a:rPr lang="en-US" dirty="0"/>
              <a:t>Use a graph to find an </a:t>
            </a:r>
            <a:r>
              <a:rPr lang="en-US" i="1" dirty="0"/>
              <a:t>x</a:t>
            </a:r>
            <a:r>
              <a:rPr lang="en-US" i="0" dirty="0"/>
              <a:t>-intercept that appears to be one of the rational zeros. (−2)</a:t>
            </a:r>
          </a:p>
          <a:p>
            <a:r>
              <a:rPr lang="en-US" i="0" dirty="0"/>
              <a:t>Use synthetic division to verify that it is a zero.</a:t>
            </a:r>
            <a:endParaRPr lang="en-US" dirty="0"/>
          </a:p>
          <a:p>
            <a:pPr lvl="0"/>
            <a:r>
              <a:rPr lang="en-US" dirty="0"/>
              <a:t>Since the remainder was zero −2 is a root and the depressed polynomial is </a:t>
            </a:r>
            <a:r>
              <a:rPr lang="en-US" i="1" dirty="0"/>
              <a:t>x</a:t>
            </a:r>
            <a:r>
              <a:rPr lang="en-US" baseline="30000" dirty="0"/>
              <a:t>2</a:t>
            </a:r>
            <a:r>
              <a:rPr lang="en-US" dirty="0"/>
              <a:t> – 6</a:t>
            </a:r>
            <a:r>
              <a:rPr lang="en-US" i="1" dirty="0"/>
              <a:t>x</a:t>
            </a:r>
            <a:r>
              <a:rPr lang="en-US" dirty="0"/>
              <a:t> + 10</a:t>
            </a:r>
          </a:p>
          <a:p>
            <a:pPr lvl="0"/>
            <a:r>
              <a:rPr lang="en-US" dirty="0"/>
              <a:t>Repeat the process on the depressed polynomial until you get a quadratic for the depressed polynomial then use the quadratic formula</a:t>
            </a:r>
          </a:p>
          <a:p>
            <a:pPr lvl="0"/>
            <a:r>
              <a:rPr lang="en-US" i="1" dirty="0"/>
              <a:t>x</a:t>
            </a:r>
            <a:r>
              <a:rPr lang="en-US" dirty="0"/>
              <a:t> = 3 </a:t>
            </a:r>
            <a:r>
              <a:rPr lang="en-US" dirty="0">
                <a:sym typeface="Symbol"/>
              </a:rPr>
              <a:t></a:t>
            </a:r>
            <a:r>
              <a:rPr lang="en-US" dirty="0"/>
              <a:t> </a:t>
            </a:r>
            <a:r>
              <a:rPr lang="en-US" dirty="0" err="1"/>
              <a:t>i</a:t>
            </a:r>
            <a:r>
              <a:rPr lang="en-US" dirty="0"/>
              <a:t>, -2</a:t>
            </a:r>
          </a:p>
          <a:p>
            <a:endParaRPr lang="en-US" dirty="0"/>
          </a:p>
          <a:p>
            <a:endParaRPr lang="en-US" dirty="0"/>
          </a:p>
        </p:txBody>
      </p:sp>
      <p:sp>
        <p:nvSpPr>
          <p:cNvPr id="4" name="Slide Number Placeholder 3"/>
          <p:cNvSpPr>
            <a:spLocks noGrp="1"/>
          </p:cNvSpPr>
          <p:nvPr>
            <p:ph type="sldNum" sz="quarter" idx="10"/>
          </p:nvPr>
        </p:nvSpPr>
        <p:spPr/>
        <p:txBody>
          <a:bodyPr/>
          <a:lstStyle/>
          <a:p>
            <a:fld id="{3DB16D0F-0C23-4B7C-8706-8D40366DFA56}" type="slidenum">
              <a:rPr lang="en-US" smtClean="0"/>
              <a:pPr/>
              <a:t>39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b="0" i="0" dirty="0">
                    <a:latin typeface="Cambria Math" panose="02040503050406030204" pitchFamily="18" charset="0"/>
                  </a:rPr>
                  <a:t>Four solutions</a:t>
                </a:r>
              </a:p>
              <a:p>
                <a:r>
                  <a:rPr lang="en-US" b="0" i="0" dirty="0">
                    <a:latin typeface="Cambria Math" panose="02040503050406030204" pitchFamily="18" charset="0"/>
                  </a:rPr>
                  <a:t>Factorable by grouping</a:t>
                </a:r>
              </a:p>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4</m:t>
                          </m:r>
                        </m:sup>
                      </m:sSup>
                      <m:r>
                        <a:rPr lang="en-US" b="0" i="1" smtClean="0">
                          <a:latin typeface="Cambria Math" panose="02040503050406030204" pitchFamily="18" charset="0"/>
                        </a:rPr>
                        <m:t>−5</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3</m:t>
                          </m:r>
                        </m:sup>
                      </m:sSup>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−5=0</m:t>
                      </m:r>
                    </m:oMath>
                  </m:oMathPara>
                </a14:m>
                <a:endParaRPr lang="en-US" b="0" dirty="0"/>
              </a:p>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3</m:t>
                          </m:r>
                        </m:sup>
                      </m:sSup>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−5</m:t>
                          </m:r>
                        </m:e>
                      </m:d>
                      <m:r>
                        <a:rPr lang="en-US" b="0" i="1" smtClean="0">
                          <a:latin typeface="Cambria Math" panose="02040503050406030204" pitchFamily="18" charset="0"/>
                        </a:rPr>
                        <m:t>+1</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−5</m:t>
                          </m:r>
                        </m:e>
                      </m:d>
                      <m:r>
                        <a:rPr lang="en-US" b="0" i="1" smtClean="0">
                          <a:latin typeface="Cambria Math" panose="02040503050406030204" pitchFamily="18" charset="0"/>
                        </a:rPr>
                        <m:t>=0</m:t>
                      </m:r>
                    </m:oMath>
                  </m:oMathPara>
                </a14:m>
                <a:endParaRPr lang="en-US" dirty="0"/>
              </a:p>
              <a:p>
                <a:pPr/>
                <a14:m>
                  <m:oMathPara xmlns:m="http://schemas.openxmlformats.org/officeDocument/2006/math">
                    <m:oMathParaPr>
                      <m:jc m:val="centerGroup"/>
                    </m:oMathParaPr>
                    <m:oMath xmlns:m="http://schemas.openxmlformats.org/officeDocument/2006/math">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3</m:t>
                              </m:r>
                            </m:sup>
                          </m:sSup>
                          <m:r>
                            <a:rPr lang="en-US" b="0" i="1" smtClean="0">
                              <a:latin typeface="Cambria Math" panose="02040503050406030204" pitchFamily="18" charset="0"/>
                            </a:rPr>
                            <m:t>+1</m:t>
                          </m:r>
                        </m:e>
                      </m:d>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−5</m:t>
                          </m:r>
                        </m:e>
                      </m:d>
                      <m:r>
                        <a:rPr lang="en-US" b="0" i="1" smtClean="0">
                          <a:latin typeface="Cambria Math" panose="02040503050406030204" pitchFamily="18" charset="0"/>
                        </a:rPr>
                        <m:t>=0</m:t>
                      </m:r>
                    </m:oMath>
                  </m:oMathPara>
                </a14:m>
                <a:endParaRPr lang="en-US" b="0" dirty="0"/>
              </a:p>
              <a:p>
                <a:pPr/>
                <a14:m>
                  <m:oMathPara xmlns:m="http://schemas.openxmlformats.org/officeDocument/2006/math">
                    <m:oMathParaPr>
                      <m:jc m:val="centerGroup"/>
                    </m:oMathParaPr>
                    <m:oMath xmlns:m="http://schemas.openxmlformats.org/officeDocument/2006/math">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+1</m:t>
                          </m:r>
                        </m:e>
                      </m:d>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+1</m:t>
                          </m:r>
                        </m:e>
                      </m:d>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−5</m:t>
                          </m:r>
                        </m:e>
                      </m:d>
                      <m:r>
                        <a:rPr lang="en-US" b="0" i="1" smtClean="0">
                          <a:latin typeface="Cambria Math" panose="02040503050406030204" pitchFamily="18" charset="0"/>
                        </a:rPr>
                        <m:t>=0</m:t>
                      </m:r>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+1=0;</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+1=0;</m:t>
                      </m:r>
                      <m:r>
                        <a:rPr lang="en-US" b="0" i="1" smtClean="0">
                          <a:latin typeface="Cambria Math" panose="02040503050406030204" pitchFamily="18" charset="0"/>
                        </a:rPr>
                        <m:t>𝑥</m:t>
                      </m:r>
                      <m:r>
                        <a:rPr lang="en-US" b="0" i="1" smtClean="0">
                          <a:latin typeface="Cambria Math" panose="02040503050406030204" pitchFamily="18" charset="0"/>
                        </a:rPr>
                        <m:t>−5=0</m:t>
                      </m:r>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=−1;</m:t>
                      </m:r>
                      <m:r>
                        <a:rPr lang="en-US" b="0" i="1" smtClean="0">
                          <a:latin typeface="Cambria Math" panose="02040503050406030204" pitchFamily="18" charset="0"/>
                        </a:rPr>
                        <m:t>𝑥</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3</m:t>
                              </m:r>
                            </m:e>
                          </m:rad>
                        </m:num>
                        <m:den>
                          <m:r>
                            <a:rPr lang="en-US" b="0" i="1" smtClean="0">
                              <a:latin typeface="Cambria Math" panose="02040503050406030204" pitchFamily="18" charset="0"/>
                            </a:rPr>
                            <m:t>2</m:t>
                          </m:r>
                        </m:den>
                      </m:f>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=5</m:t>
                      </m:r>
                    </m:oMath>
                  </m:oMathPara>
                </a14:m>
                <a:endParaRPr lang="en-US" dirty="0"/>
              </a:p>
            </p:txBody>
          </p:sp>
        </mc:Choice>
        <mc:Fallback xmlns="">
          <p:sp>
            <p:nvSpPr>
              <p:cNvPr id="3" name="Notes Placeholder 2"/>
              <p:cNvSpPr>
                <a:spLocks noGrp="1"/>
              </p:cNvSpPr>
              <p:nvPr>
                <p:ph type="body" idx="1"/>
              </p:nvPr>
            </p:nvSpPr>
            <p:spPr/>
            <p:txBody>
              <a:bodyPr/>
              <a:lstStyle/>
              <a:p>
                <a:r>
                  <a:rPr lang="en-US" b="0" i="0" dirty="0">
                    <a:latin typeface="Cambria Math" panose="02040503050406030204" pitchFamily="18" charset="0"/>
                  </a:rPr>
                  <a:t>Four solutions</a:t>
                </a:r>
              </a:p>
              <a:p>
                <a:r>
                  <a:rPr lang="en-US" b="0" i="0">
                    <a:latin typeface="Cambria Math" panose="02040503050406030204" pitchFamily="18" charset="0"/>
                  </a:rPr>
                  <a:t>𝑥^4−5𝑥^3+𝑥−5=0</a:t>
                </a:r>
                <a:endParaRPr lang="en-US" b="0" dirty="0"/>
              </a:p>
              <a:p>
                <a:r>
                  <a:rPr lang="en-US" b="0" i="0">
                    <a:latin typeface="Cambria Math" panose="02040503050406030204" pitchFamily="18" charset="0"/>
                  </a:rPr>
                  <a:t>𝑥^3 (𝑥−5)+1(𝑥−5)=0</a:t>
                </a:r>
                <a:endParaRPr lang="en-US" dirty="0"/>
              </a:p>
              <a:p>
                <a:r>
                  <a:rPr lang="en-US" b="0" i="0">
                    <a:latin typeface="Cambria Math" panose="02040503050406030204" pitchFamily="18" charset="0"/>
                  </a:rPr>
                  <a:t>(𝑥^3+1)(𝑥−5)=0</a:t>
                </a:r>
                <a:endParaRPr lang="en-US" b="0" dirty="0"/>
              </a:p>
              <a:p>
                <a:r>
                  <a:rPr lang="en-US" b="0" i="0">
                    <a:latin typeface="Cambria Math" panose="02040503050406030204" pitchFamily="18" charset="0"/>
                  </a:rPr>
                  <a:t>(𝑥+1)(𝑥^2+𝑥+1)(𝑥−5)=0</a:t>
                </a:r>
                <a:endParaRPr lang="en-US" b="0" dirty="0"/>
              </a:p>
              <a:p>
                <a:r>
                  <a:rPr lang="en-US" b="0" i="0">
                    <a:latin typeface="Cambria Math" panose="02040503050406030204" pitchFamily="18" charset="0"/>
                  </a:rPr>
                  <a:t>𝑥+1=0;𝑥^2+𝑥+1=0;𝑥−5=0</a:t>
                </a:r>
                <a:endParaRPr lang="en-US" b="0" dirty="0"/>
              </a:p>
              <a:p>
                <a:r>
                  <a:rPr lang="en-US" b="0" i="0">
                    <a:latin typeface="Cambria Math" panose="02040503050406030204" pitchFamily="18" charset="0"/>
                  </a:rPr>
                  <a:t>𝑥=−1;𝑥=−1/2±√3/2 𝑖;𝑥=5</a:t>
                </a:r>
                <a:endParaRPr lang="en-US" dirty="0"/>
              </a:p>
            </p:txBody>
          </p:sp>
        </mc:Fallback>
      </mc:AlternateContent>
      <p:sp>
        <p:nvSpPr>
          <p:cNvPr id="4" name="Slide Number Placeholder 3"/>
          <p:cNvSpPr>
            <a:spLocks noGrp="1"/>
          </p:cNvSpPr>
          <p:nvPr>
            <p:ph type="sldNum" sz="quarter" idx="5"/>
          </p:nvPr>
        </p:nvSpPr>
        <p:spPr/>
        <p:txBody>
          <a:bodyPr/>
          <a:lstStyle/>
          <a:p>
            <a:fld id="{5170A596-7141-45E9-836C-E467146705EF}" type="slidenum">
              <a:rPr lang="en-US" smtClean="0"/>
              <a:t>41</a:t>
            </a:fld>
            <a:endParaRPr lang="en-US" dirty="0"/>
          </a:p>
        </p:txBody>
      </p:sp>
    </p:spTree>
    <p:extLst>
      <p:ext uri="{BB962C8B-B14F-4D97-AF65-F5344CB8AC3E}">
        <p14:creationId xmlns:p14="http://schemas.microsoft.com/office/powerpoint/2010/main" val="1252660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2</a:t>
            </a:r>
            <a:r>
              <a:rPr lang="en-US" i="1" dirty="0"/>
              <a:t>x</a:t>
            </a:r>
            <a:r>
              <a:rPr lang="en-US" baseline="30000" dirty="0"/>
              <a:t>2</a:t>
            </a:r>
            <a:r>
              <a:rPr lang="en-US" dirty="0"/>
              <a:t> – 5</a:t>
            </a:r>
            <a:r>
              <a:rPr lang="en-US" i="1" dirty="0"/>
              <a:t>x</a:t>
            </a:r>
            <a:r>
              <a:rPr lang="en-US" dirty="0"/>
              <a:t> – 8</a:t>
            </a:r>
          </a:p>
          <a:p>
            <a:endParaRPr lang="en-US" dirty="0"/>
          </a:p>
          <a:p>
            <a:r>
              <a:rPr lang="en-US" dirty="0"/>
              <a:t>−2</a:t>
            </a:r>
            <a:r>
              <a:rPr lang="en-US" i="1" dirty="0"/>
              <a:t>x</a:t>
            </a:r>
            <a:r>
              <a:rPr lang="en-US" baseline="30000" dirty="0"/>
              <a:t>3</a:t>
            </a:r>
            <a:r>
              <a:rPr lang="en-US" dirty="0"/>
              <a:t> + 9</a:t>
            </a:r>
            <a:r>
              <a:rPr lang="en-US" i="1" dirty="0"/>
              <a:t>x</a:t>
            </a:r>
            <a:r>
              <a:rPr lang="en-US" baseline="30000" dirty="0"/>
              <a:t>2</a:t>
            </a:r>
            <a:r>
              <a:rPr lang="en-US" dirty="0"/>
              <a:t> – </a:t>
            </a:r>
            <a:r>
              <a:rPr lang="en-US" i="1" dirty="0"/>
              <a:t>x</a:t>
            </a:r>
            <a:r>
              <a:rPr lang="en-US" dirty="0"/>
              <a:t> – 22</a:t>
            </a:r>
          </a:p>
        </p:txBody>
      </p:sp>
      <p:sp>
        <p:nvSpPr>
          <p:cNvPr id="4" name="Slide Number Placeholder 3"/>
          <p:cNvSpPr>
            <a:spLocks noGrp="1"/>
          </p:cNvSpPr>
          <p:nvPr>
            <p:ph type="sldNum" sz="quarter" idx="10"/>
          </p:nvPr>
        </p:nvSpPr>
        <p:spPr/>
        <p:txBody>
          <a:bodyPr/>
          <a:lstStyle/>
          <a:p>
            <a:fld id="{3DB16D0F-0C23-4B7C-8706-8D40366DFA56}" type="slidenum">
              <a:rPr lang="en-US" smtClean="0"/>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Not factorable </a:t>
            </a:r>
          </a:p>
          <a:p>
            <a:r>
              <a:rPr lang="en-US" dirty="0"/>
              <a:t>Find </a:t>
            </a:r>
            <a:r>
              <a:rPr lang="en-US" i="1" dirty="0"/>
              <a:t>p</a:t>
            </a:r>
            <a:r>
              <a:rPr lang="en-US" dirty="0"/>
              <a:t>’s, </a:t>
            </a:r>
            <a:r>
              <a:rPr lang="en-US" i="1" dirty="0"/>
              <a:t>q</a:t>
            </a:r>
            <a:r>
              <a:rPr lang="en-US" dirty="0"/>
              <a:t>’s, and </a:t>
            </a:r>
            <a:r>
              <a:rPr lang="en-US" i="1" dirty="0"/>
              <a:t>p</a:t>
            </a:r>
            <a:r>
              <a:rPr lang="en-US" dirty="0"/>
              <a:t>/</a:t>
            </a:r>
            <a:r>
              <a:rPr lang="en-US" i="1" dirty="0"/>
              <a:t>q</a:t>
            </a:r>
          </a:p>
          <a:p>
            <a:r>
              <a:rPr lang="en-US" i="1" dirty="0"/>
              <a:t>p</a:t>
            </a:r>
            <a:r>
              <a:rPr lang="en-US" i="0" dirty="0"/>
              <a:t> = ±1, ±2, ±5, ±10</a:t>
            </a:r>
          </a:p>
          <a:p>
            <a:r>
              <a:rPr lang="en-US" i="1" dirty="0"/>
              <a:t>q</a:t>
            </a:r>
            <a:r>
              <a:rPr lang="en-US" i="0" dirty="0"/>
              <a:t> = ±1</a:t>
            </a:r>
          </a:p>
          <a:p>
            <a:r>
              <a:rPr lang="en-US" i="1" dirty="0"/>
              <a:t>p/q</a:t>
            </a:r>
            <a:r>
              <a:rPr lang="en-US" i="0" dirty="0"/>
              <a:t> = ±1, ±2, ±5, ±10</a:t>
            </a:r>
            <a:endParaRPr lang="en-US" i="1" dirty="0"/>
          </a:p>
          <a:p>
            <a:r>
              <a:rPr lang="en-US" dirty="0"/>
              <a:t>Use a graph to choose a </a:t>
            </a:r>
            <a:r>
              <a:rPr lang="en-US" i="1" dirty="0"/>
              <a:t>p</a:t>
            </a:r>
            <a:r>
              <a:rPr lang="en-US" dirty="0"/>
              <a:t>/</a:t>
            </a:r>
            <a:r>
              <a:rPr lang="en-US" i="1" dirty="0"/>
              <a:t>q</a:t>
            </a:r>
            <a:r>
              <a:rPr lang="en-US" dirty="0"/>
              <a:t> which is an </a:t>
            </a:r>
            <a:r>
              <a:rPr lang="en-US" i="1" dirty="0"/>
              <a:t>x</a:t>
            </a:r>
            <a:r>
              <a:rPr lang="en-US" i="0" dirty="0"/>
              <a:t>-intercept </a:t>
            </a:r>
            <a:r>
              <a:rPr lang="en-US" dirty="0"/>
              <a:t>(1</a:t>
            </a:r>
            <a:r>
              <a:rPr lang="en-US" baseline="0" dirty="0"/>
              <a:t>)</a:t>
            </a:r>
          </a:p>
          <a:p>
            <a:r>
              <a:rPr lang="en-US" baseline="0" dirty="0"/>
              <a:t>Use synthetic division to check to see if it is a factor (it is)</a:t>
            </a:r>
          </a:p>
          <a:p>
            <a:r>
              <a:rPr lang="en-US" baseline="0" dirty="0"/>
              <a:t>The depressed polynomial is not a quadratic, so use another </a:t>
            </a:r>
            <a:r>
              <a:rPr lang="en-US" i="1" baseline="0" dirty="0"/>
              <a:t>x</a:t>
            </a:r>
            <a:r>
              <a:rPr lang="en-US" i="0" baseline="0" dirty="0"/>
              <a:t>-intercept (−1)</a:t>
            </a:r>
          </a:p>
          <a:p>
            <a:r>
              <a:rPr lang="en-US" i="0" baseline="0" dirty="0"/>
              <a:t>Use synthetic division with the depressed polynomial to check to see if it is a factor (it is)</a:t>
            </a:r>
            <a:endParaRPr lang="en-US" baseline="0" dirty="0"/>
          </a:p>
          <a:p>
            <a:r>
              <a:rPr lang="en-US" baseline="0" dirty="0"/>
              <a:t>The depressed polynomial is a quadratic, so use the quadric formula to solve.</a:t>
            </a:r>
          </a:p>
          <a:p>
            <a:r>
              <a:rPr lang="en-US" baseline="0" dirty="0"/>
              <a:t>The zeros are 1, −1, 3 </a:t>
            </a:r>
            <a:r>
              <a:rPr lang="en-US" baseline="0" dirty="0">
                <a:latin typeface="Calibri"/>
              </a:rPr>
              <a:t>± </a:t>
            </a:r>
            <a:r>
              <a:rPr lang="en-US" i="1" baseline="0" dirty="0" err="1">
                <a:latin typeface="Calibri"/>
              </a:rPr>
              <a:t>i</a:t>
            </a:r>
            <a:endParaRPr lang="en-US" i="1" dirty="0"/>
          </a:p>
        </p:txBody>
      </p:sp>
      <p:sp>
        <p:nvSpPr>
          <p:cNvPr id="4" name="Slide Number Placeholder 3"/>
          <p:cNvSpPr>
            <a:spLocks noGrp="1"/>
          </p:cNvSpPr>
          <p:nvPr>
            <p:ph type="sldNum" sz="quarter" idx="10"/>
          </p:nvPr>
        </p:nvSpPr>
        <p:spPr/>
        <p:txBody>
          <a:bodyPr/>
          <a:lstStyle/>
          <a:p>
            <a:fld id="{3DB16D0F-0C23-4B7C-8706-8D40366DFA56}" type="slidenum">
              <a:rPr lang="en-US" smtClean="0"/>
              <a:pPr/>
              <a:t>42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731838"/>
            <a:ext cx="6508750" cy="3660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43</a:t>
            </a:fld>
            <a:endParaRPr lang="en-US"/>
          </a:p>
        </p:txBody>
      </p:sp>
    </p:spTree>
    <p:extLst>
      <p:ext uri="{BB962C8B-B14F-4D97-AF65-F5344CB8AC3E}">
        <p14:creationId xmlns:p14="http://schemas.microsoft.com/office/powerpoint/2010/main" val="11968824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Don’t forget −4</a:t>
            </a:r>
            <a:r>
              <a:rPr lang="en-US" i="1" dirty="0"/>
              <a:t>i</a:t>
            </a:r>
            <a:r>
              <a:rPr lang="en-US" dirty="0"/>
              <a:t> is also a zero. </a:t>
            </a:r>
          </a:p>
          <a:p>
            <a:pPr lvl="0"/>
            <a:r>
              <a:rPr lang="en-US" dirty="0"/>
              <a:t>Write factors as (</a:t>
            </a:r>
            <a:r>
              <a:rPr lang="en-US" i="1" dirty="0"/>
              <a:t>x</a:t>
            </a:r>
            <a:r>
              <a:rPr lang="en-US" dirty="0"/>
              <a:t> − </a:t>
            </a:r>
            <a:r>
              <a:rPr lang="en-US" i="1" dirty="0"/>
              <a:t>k</a:t>
            </a:r>
            <a:r>
              <a:rPr lang="en-US" dirty="0"/>
              <a:t>) where </a:t>
            </a:r>
            <a:r>
              <a:rPr lang="en-US" i="1" dirty="0"/>
              <a:t>k</a:t>
            </a:r>
            <a:r>
              <a:rPr lang="en-US" i="0" dirty="0"/>
              <a:t> are the zeros</a:t>
            </a:r>
            <a:endParaRPr lang="en-US" dirty="0"/>
          </a:p>
          <a:p>
            <a:pPr lvl="0"/>
            <a:r>
              <a:rPr lang="en-US" dirty="0"/>
              <a:t>(</a:t>
            </a:r>
            <a:r>
              <a:rPr lang="en-US" i="1" dirty="0"/>
              <a:t>x</a:t>
            </a:r>
            <a:r>
              <a:rPr lang="en-US" dirty="0"/>
              <a:t> – 2)(</a:t>
            </a:r>
            <a:r>
              <a:rPr lang="en-US" i="1" dirty="0"/>
              <a:t>x</a:t>
            </a:r>
            <a:r>
              <a:rPr lang="en-US" dirty="0"/>
              <a:t> – 4</a:t>
            </a:r>
            <a:r>
              <a:rPr lang="en-US" i="1" dirty="0"/>
              <a:t>i</a:t>
            </a:r>
            <a:r>
              <a:rPr lang="en-US" dirty="0"/>
              <a:t>)(</a:t>
            </a:r>
            <a:r>
              <a:rPr lang="en-US" i="1" dirty="0"/>
              <a:t>x</a:t>
            </a:r>
            <a:r>
              <a:rPr lang="en-US" dirty="0"/>
              <a:t> + 4</a:t>
            </a:r>
            <a:r>
              <a:rPr lang="en-US" i="1" dirty="0"/>
              <a:t>i</a:t>
            </a:r>
            <a:r>
              <a:rPr lang="en-US" dirty="0"/>
              <a:t>)</a:t>
            </a:r>
          </a:p>
          <a:p>
            <a:pPr lvl="0"/>
            <a:r>
              <a:rPr lang="en-US" dirty="0"/>
              <a:t>(</a:t>
            </a:r>
            <a:r>
              <a:rPr lang="en-US" i="1" dirty="0"/>
              <a:t>x</a:t>
            </a:r>
            <a:r>
              <a:rPr lang="en-US" dirty="0"/>
              <a:t> – 2)(</a:t>
            </a:r>
            <a:r>
              <a:rPr lang="en-US" i="1" dirty="0"/>
              <a:t>x</a:t>
            </a:r>
            <a:r>
              <a:rPr lang="en-US" baseline="30000" dirty="0"/>
              <a:t>2</a:t>
            </a:r>
            <a:r>
              <a:rPr lang="en-US" dirty="0"/>
              <a:t> – 16</a:t>
            </a:r>
            <a:r>
              <a:rPr lang="en-US" i="1" dirty="0"/>
              <a:t>i</a:t>
            </a:r>
            <a:r>
              <a:rPr lang="en-US" baseline="30000" dirty="0"/>
              <a:t>2</a:t>
            </a:r>
            <a:r>
              <a:rPr lang="en-US" dirty="0"/>
              <a:t>)</a:t>
            </a:r>
          </a:p>
          <a:p>
            <a:pPr lvl="0"/>
            <a:r>
              <a:rPr lang="en-US" dirty="0"/>
              <a:t>(</a:t>
            </a:r>
            <a:r>
              <a:rPr lang="en-US" i="1" dirty="0"/>
              <a:t>x</a:t>
            </a:r>
            <a:r>
              <a:rPr lang="en-US" dirty="0"/>
              <a:t> – 2)(</a:t>
            </a:r>
            <a:r>
              <a:rPr lang="en-US" i="1" dirty="0"/>
              <a:t>x</a:t>
            </a:r>
            <a:r>
              <a:rPr lang="en-US" baseline="30000" dirty="0"/>
              <a:t>2</a:t>
            </a:r>
            <a:r>
              <a:rPr lang="en-US" dirty="0"/>
              <a:t> + 16)</a:t>
            </a:r>
          </a:p>
          <a:p>
            <a:pPr lvl="0"/>
            <a:r>
              <a:rPr lang="en-US" i="1" dirty="0"/>
              <a:t>x</a:t>
            </a:r>
            <a:r>
              <a:rPr lang="en-US" baseline="30000" dirty="0"/>
              <a:t>3</a:t>
            </a:r>
            <a:r>
              <a:rPr lang="en-US" dirty="0"/>
              <a:t> − 2</a:t>
            </a:r>
            <a:r>
              <a:rPr lang="en-US" i="1" dirty="0"/>
              <a:t>x</a:t>
            </a:r>
            <a:r>
              <a:rPr lang="en-US" baseline="30000" dirty="0"/>
              <a:t>2</a:t>
            </a:r>
            <a:r>
              <a:rPr lang="en-US" dirty="0"/>
              <a:t> + 16</a:t>
            </a:r>
            <a:r>
              <a:rPr lang="en-US" i="1" dirty="0"/>
              <a:t>x</a:t>
            </a:r>
            <a:r>
              <a:rPr lang="en-US" dirty="0"/>
              <a:t> − 32</a:t>
            </a:r>
          </a:p>
          <a:p>
            <a:endParaRPr lang="en-US" dirty="0"/>
          </a:p>
        </p:txBody>
      </p:sp>
      <p:sp>
        <p:nvSpPr>
          <p:cNvPr id="4" name="Slide Number Placeholder 3"/>
          <p:cNvSpPr>
            <a:spLocks noGrp="1"/>
          </p:cNvSpPr>
          <p:nvPr>
            <p:ph type="sldNum" sz="quarter" idx="10"/>
          </p:nvPr>
        </p:nvSpPr>
        <p:spPr/>
        <p:txBody>
          <a:bodyPr/>
          <a:lstStyle/>
          <a:p>
            <a:fld id="{3DB16D0F-0C23-4B7C-8706-8D40366DFA56}" type="slidenum">
              <a:rPr lang="en-US" smtClean="0"/>
              <a:pPr/>
              <a:t>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a:buFont typeface="Wingdings" pitchFamily="2" charset="2"/>
              <a:buNone/>
            </a:pPr>
            <a:r>
              <a:rPr lang="en-US" i="1" dirty="0" err="1"/>
              <a:t>x·x</a:t>
            </a:r>
            <a:r>
              <a:rPr lang="en-US" i="0" dirty="0"/>
              <a:t> + 4</a:t>
            </a:r>
            <a:r>
              <a:rPr lang="en-US" i="1" dirty="0"/>
              <a:t>x</a:t>
            </a:r>
            <a:r>
              <a:rPr lang="en-US" i="0" dirty="0"/>
              <a:t> − 3</a:t>
            </a:r>
            <a:r>
              <a:rPr lang="en-US" i="1" dirty="0"/>
              <a:t>x</a:t>
            </a:r>
            <a:r>
              <a:rPr lang="en-US" i="0" dirty="0"/>
              <a:t> − 12</a:t>
            </a:r>
            <a:r>
              <a:rPr lang="en-US" dirty="0"/>
              <a:t> </a:t>
            </a:r>
            <a:r>
              <a:rPr lang="en-US" dirty="0">
                <a:sym typeface="Wingdings"/>
              </a:rPr>
              <a:t></a:t>
            </a:r>
            <a:r>
              <a:rPr lang="en-US" dirty="0"/>
              <a:t> </a:t>
            </a:r>
            <a:r>
              <a:rPr lang="en-US" i="1" dirty="0"/>
              <a:t>x</a:t>
            </a:r>
            <a:r>
              <a:rPr lang="en-US" baseline="30000" dirty="0"/>
              <a:t>2</a:t>
            </a:r>
            <a:r>
              <a:rPr lang="en-US" dirty="0"/>
              <a:t> + </a:t>
            </a:r>
            <a:r>
              <a:rPr lang="en-US" i="1" dirty="0"/>
              <a:t>x</a:t>
            </a:r>
            <a:r>
              <a:rPr lang="en-US" dirty="0"/>
              <a:t> – 12</a:t>
            </a:r>
          </a:p>
          <a:p>
            <a:pPr>
              <a:buFont typeface="Wingdings" pitchFamily="2" charset="2"/>
              <a:buNone/>
            </a:pPr>
            <a:endParaRPr lang="en-US" dirty="0"/>
          </a:p>
          <a:p>
            <a:pPr>
              <a:buFont typeface="Wingdings" pitchFamily="2" charset="2"/>
              <a:buNone/>
            </a:pPr>
            <a:r>
              <a:rPr lang="en-US" i="1" dirty="0"/>
              <a:t>x</a:t>
            </a:r>
            <a:r>
              <a:rPr lang="en-US" dirty="0"/>
              <a:t>·</a:t>
            </a:r>
            <a:r>
              <a:rPr lang="en-US" i="1" dirty="0"/>
              <a:t>x</a:t>
            </a:r>
            <a:r>
              <a:rPr lang="en-US" baseline="30000" dirty="0"/>
              <a:t>2</a:t>
            </a:r>
            <a:r>
              <a:rPr lang="en-US" baseline="0" dirty="0"/>
              <a:t> +</a:t>
            </a:r>
            <a:r>
              <a:rPr lang="en-US" i="1" baseline="0" dirty="0"/>
              <a:t>x</a:t>
            </a:r>
            <a:r>
              <a:rPr lang="en-US" baseline="0" dirty="0"/>
              <a:t>·3</a:t>
            </a:r>
            <a:r>
              <a:rPr lang="en-US" i="1" baseline="0" dirty="0"/>
              <a:t>x</a:t>
            </a:r>
            <a:r>
              <a:rPr lang="en-US" baseline="0" dirty="0"/>
              <a:t> − </a:t>
            </a:r>
            <a:r>
              <a:rPr lang="en-US" i="1" baseline="0" dirty="0"/>
              <a:t>x·</a:t>
            </a:r>
            <a:r>
              <a:rPr lang="en-US" baseline="0" dirty="0"/>
              <a:t>4 + 2·</a:t>
            </a:r>
            <a:r>
              <a:rPr lang="en-US" i="1" baseline="0" dirty="0"/>
              <a:t>x</a:t>
            </a:r>
            <a:r>
              <a:rPr lang="en-US" baseline="30000" dirty="0"/>
              <a:t>2</a:t>
            </a:r>
            <a:r>
              <a:rPr lang="en-US" baseline="0" dirty="0"/>
              <a:t> + 2·3</a:t>
            </a:r>
            <a:r>
              <a:rPr lang="en-US" i="1" baseline="0" dirty="0"/>
              <a:t>x</a:t>
            </a:r>
            <a:r>
              <a:rPr lang="en-US" baseline="0" dirty="0"/>
              <a:t> − 2·4</a:t>
            </a:r>
            <a:r>
              <a:rPr lang="en-US" dirty="0"/>
              <a:t> </a:t>
            </a:r>
            <a:r>
              <a:rPr lang="en-US" dirty="0">
                <a:sym typeface="Wingdings"/>
              </a:rPr>
              <a:t></a:t>
            </a:r>
            <a:r>
              <a:rPr lang="en-US" dirty="0"/>
              <a:t> </a:t>
            </a:r>
            <a:r>
              <a:rPr lang="en-US" i="1" dirty="0"/>
              <a:t>x</a:t>
            </a:r>
            <a:r>
              <a:rPr lang="en-US" baseline="30000" dirty="0"/>
              <a:t>3</a:t>
            </a:r>
            <a:r>
              <a:rPr lang="en-US" dirty="0"/>
              <a:t> + 3</a:t>
            </a:r>
            <a:r>
              <a:rPr lang="en-US" i="1" dirty="0"/>
              <a:t>x</a:t>
            </a:r>
            <a:r>
              <a:rPr lang="en-US" baseline="30000" dirty="0"/>
              <a:t>2</a:t>
            </a:r>
            <a:r>
              <a:rPr lang="en-US" dirty="0"/>
              <a:t> – 4</a:t>
            </a:r>
            <a:r>
              <a:rPr lang="en-US" i="1" dirty="0"/>
              <a:t>x</a:t>
            </a:r>
            <a:r>
              <a:rPr lang="en-US" dirty="0"/>
              <a:t> + 2</a:t>
            </a:r>
            <a:r>
              <a:rPr lang="en-US" i="1" dirty="0"/>
              <a:t>x</a:t>
            </a:r>
            <a:r>
              <a:rPr lang="en-US" baseline="30000" dirty="0"/>
              <a:t>2</a:t>
            </a:r>
            <a:r>
              <a:rPr lang="en-US" dirty="0"/>
              <a:t> + 6</a:t>
            </a:r>
            <a:r>
              <a:rPr lang="en-US" i="1" dirty="0"/>
              <a:t>x</a:t>
            </a:r>
            <a:r>
              <a:rPr lang="en-US" dirty="0"/>
              <a:t> – 8 </a:t>
            </a:r>
            <a:r>
              <a:rPr lang="en-US" dirty="0">
                <a:sym typeface="Wingdings"/>
              </a:rPr>
              <a:t></a:t>
            </a:r>
            <a:r>
              <a:rPr lang="en-US" dirty="0"/>
              <a:t> </a:t>
            </a:r>
            <a:r>
              <a:rPr lang="en-US" i="1" dirty="0"/>
              <a:t>x</a:t>
            </a:r>
            <a:r>
              <a:rPr lang="en-US" baseline="30000" dirty="0"/>
              <a:t>3</a:t>
            </a:r>
            <a:r>
              <a:rPr lang="en-US" dirty="0"/>
              <a:t> + 5</a:t>
            </a:r>
            <a:r>
              <a:rPr lang="en-US" i="1" dirty="0"/>
              <a:t>x</a:t>
            </a:r>
            <a:r>
              <a:rPr lang="en-US" baseline="30000" dirty="0"/>
              <a:t>2</a:t>
            </a:r>
            <a:r>
              <a:rPr lang="en-US" dirty="0"/>
              <a:t> + 2</a:t>
            </a:r>
            <a:r>
              <a:rPr lang="en-US" i="1" dirty="0"/>
              <a:t>x</a:t>
            </a:r>
            <a:r>
              <a:rPr lang="en-US" dirty="0"/>
              <a:t> – 8</a:t>
            </a:r>
          </a:p>
        </p:txBody>
      </p:sp>
      <p:sp>
        <p:nvSpPr>
          <p:cNvPr id="4" name="Slide Number Placeholder 3"/>
          <p:cNvSpPr>
            <a:spLocks noGrp="1"/>
          </p:cNvSpPr>
          <p:nvPr>
            <p:ph type="sldNum" sz="quarter" idx="10"/>
          </p:nvPr>
        </p:nvSpPr>
        <p:spPr/>
        <p:txBody>
          <a:bodyPr/>
          <a:lstStyle/>
          <a:p>
            <a:fld id="{3DB16D0F-0C23-4B7C-8706-8D40366DFA56}"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lvl="2" defTabSz="931774">
              <a:defRPr/>
            </a:pPr>
            <a:r>
              <a:rPr lang="en-US" dirty="0"/>
              <a:t>(</a:t>
            </a:r>
            <a:r>
              <a:rPr lang="en-US" i="1" dirty="0"/>
              <a:t>x</a:t>
            </a:r>
            <a:r>
              <a:rPr lang="en-US" baseline="30000" dirty="0"/>
              <a:t>2</a:t>
            </a:r>
            <a:r>
              <a:rPr lang="en-US" dirty="0"/>
              <a:t> + 2</a:t>
            </a:r>
            <a:r>
              <a:rPr lang="en-US" i="1" dirty="0"/>
              <a:t>x</a:t>
            </a:r>
            <a:r>
              <a:rPr lang="en-US" dirty="0"/>
              <a:t> – 1</a:t>
            </a:r>
            <a:r>
              <a:rPr lang="en-US" i="1" dirty="0"/>
              <a:t>x</a:t>
            </a:r>
            <a:r>
              <a:rPr lang="en-US" dirty="0"/>
              <a:t> – 2)(</a:t>
            </a:r>
            <a:r>
              <a:rPr lang="en-US" i="1" dirty="0"/>
              <a:t>x</a:t>
            </a:r>
            <a:r>
              <a:rPr lang="en-US" dirty="0"/>
              <a:t> + 3) </a:t>
            </a:r>
            <a:r>
              <a:rPr lang="en-US" dirty="0">
                <a:sym typeface="Wingdings"/>
              </a:rPr>
              <a:t></a:t>
            </a:r>
            <a:r>
              <a:rPr lang="en-US" dirty="0"/>
              <a:t> (</a:t>
            </a:r>
            <a:r>
              <a:rPr lang="en-US" i="1" dirty="0"/>
              <a:t>x</a:t>
            </a:r>
            <a:r>
              <a:rPr lang="en-US" baseline="30000" dirty="0"/>
              <a:t>2</a:t>
            </a:r>
            <a:r>
              <a:rPr lang="en-US" dirty="0"/>
              <a:t> + </a:t>
            </a:r>
            <a:r>
              <a:rPr lang="en-US" i="1" dirty="0"/>
              <a:t>x</a:t>
            </a:r>
            <a:r>
              <a:rPr lang="en-US" dirty="0"/>
              <a:t> – 2)(</a:t>
            </a:r>
            <a:r>
              <a:rPr lang="en-US" i="1" dirty="0"/>
              <a:t>x</a:t>
            </a:r>
            <a:r>
              <a:rPr lang="en-US" dirty="0"/>
              <a:t> +3) </a:t>
            </a:r>
            <a:r>
              <a:rPr lang="en-US" dirty="0">
                <a:sym typeface="Wingdings"/>
              </a:rPr>
              <a:t></a:t>
            </a:r>
            <a:r>
              <a:rPr lang="en-US" dirty="0"/>
              <a:t> </a:t>
            </a:r>
            <a:r>
              <a:rPr lang="en-US" i="1" dirty="0"/>
              <a:t>x</a:t>
            </a:r>
            <a:r>
              <a:rPr lang="en-US" baseline="30000" dirty="0"/>
              <a:t>2</a:t>
            </a:r>
            <a:r>
              <a:rPr lang="en-US" dirty="0"/>
              <a:t>(</a:t>
            </a:r>
            <a:r>
              <a:rPr lang="en-US" i="1" dirty="0"/>
              <a:t>x</a:t>
            </a:r>
            <a:r>
              <a:rPr lang="en-US" dirty="0"/>
              <a:t> + 3) + </a:t>
            </a:r>
            <a:r>
              <a:rPr lang="en-US" i="1" dirty="0"/>
              <a:t>x</a:t>
            </a:r>
            <a:r>
              <a:rPr lang="en-US" dirty="0"/>
              <a:t>(</a:t>
            </a:r>
            <a:r>
              <a:rPr lang="en-US" i="1" dirty="0"/>
              <a:t>x</a:t>
            </a:r>
            <a:r>
              <a:rPr lang="en-US" dirty="0"/>
              <a:t> + 3) – 2(</a:t>
            </a:r>
            <a:r>
              <a:rPr lang="en-US" i="1" dirty="0"/>
              <a:t>x</a:t>
            </a:r>
            <a:r>
              <a:rPr lang="en-US" dirty="0"/>
              <a:t> + 3) </a:t>
            </a:r>
            <a:r>
              <a:rPr lang="en-US" dirty="0">
                <a:sym typeface="Wingdings"/>
              </a:rPr>
              <a:t></a:t>
            </a:r>
            <a:r>
              <a:rPr lang="en-US" dirty="0"/>
              <a:t> </a:t>
            </a:r>
            <a:r>
              <a:rPr lang="en-US" i="1" dirty="0"/>
              <a:t>x</a:t>
            </a:r>
            <a:r>
              <a:rPr lang="en-US" baseline="30000" dirty="0"/>
              <a:t>3</a:t>
            </a:r>
            <a:r>
              <a:rPr lang="en-US" dirty="0"/>
              <a:t> + 3</a:t>
            </a:r>
            <a:r>
              <a:rPr lang="en-US" i="1" dirty="0"/>
              <a:t>x</a:t>
            </a:r>
            <a:r>
              <a:rPr lang="en-US" baseline="30000" dirty="0"/>
              <a:t>2</a:t>
            </a:r>
            <a:r>
              <a:rPr lang="en-US" dirty="0"/>
              <a:t> + </a:t>
            </a:r>
            <a:r>
              <a:rPr lang="en-US" i="1" dirty="0"/>
              <a:t>x</a:t>
            </a:r>
            <a:r>
              <a:rPr lang="en-US" baseline="30000" dirty="0"/>
              <a:t>2</a:t>
            </a:r>
            <a:r>
              <a:rPr lang="en-US" dirty="0"/>
              <a:t> + 3</a:t>
            </a:r>
            <a:r>
              <a:rPr lang="en-US" i="1" dirty="0"/>
              <a:t>x</a:t>
            </a:r>
            <a:r>
              <a:rPr lang="en-US" dirty="0"/>
              <a:t> – 2</a:t>
            </a:r>
            <a:r>
              <a:rPr lang="en-US" i="1" dirty="0"/>
              <a:t>x</a:t>
            </a:r>
            <a:r>
              <a:rPr lang="en-US" dirty="0"/>
              <a:t> – 6 </a:t>
            </a:r>
            <a:r>
              <a:rPr lang="en-US" dirty="0">
                <a:sym typeface="Wingdings"/>
              </a:rPr>
              <a:t></a:t>
            </a:r>
            <a:r>
              <a:rPr lang="en-US" dirty="0"/>
              <a:t> </a:t>
            </a:r>
            <a:r>
              <a:rPr lang="en-US" i="1" dirty="0"/>
              <a:t>x</a:t>
            </a:r>
            <a:r>
              <a:rPr lang="en-US" baseline="30000" dirty="0"/>
              <a:t>3</a:t>
            </a:r>
            <a:r>
              <a:rPr lang="en-US" dirty="0"/>
              <a:t> + 4</a:t>
            </a:r>
            <a:r>
              <a:rPr lang="en-US" i="1" dirty="0"/>
              <a:t>x</a:t>
            </a:r>
            <a:r>
              <a:rPr lang="en-US" baseline="30000" dirty="0"/>
              <a:t>2</a:t>
            </a:r>
            <a:r>
              <a:rPr lang="en-US" dirty="0"/>
              <a:t> + </a:t>
            </a:r>
            <a:r>
              <a:rPr lang="en-US" i="1" dirty="0"/>
              <a:t>x</a:t>
            </a:r>
            <a:r>
              <a:rPr lang="en-US" dirty="0"/>
              <a:t> – 6</a:t>
            </a:r>
          </a:p>
          <a:p>
            <a:endParaRPr lang="en-US" dirty="0"/>
          </a:p>
        </p:txBody>
      </p:sp>
      <p:sp>
        <p:nvSpPr>
          <p:cNvPr id="4" name="Slide Number Placeholder 3"/>
          <p:cNvSpPr>
            <a:spLocks noGrp="1"/>
          </p:cNvSpPr>
          <p:nvPr>
            <p:ph type="sldNum" sz="quarter" idx="10"/>
          </p:nvPr>
        </p:nvSpPr>
        <p:spPr/>
        <p:txBody>
          <a:bodyPr/>
          <a:lstStyle/>
          <a:p>
            <a:fld id="{3DB16D0F-0C23-4B7C-8706-8D40366DFA56}"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8</a:t>
            </a:fld>
            <a:endParaRPr lang="en-US"/>
          </a:p>
        </p:txBody>
      </p:sp>
    </p:spTree>
    <p:extLst>
      <p:ext uri="{BB962C8B-B14F-4D97-AF65-F5344CB8AC3E}">
        <p14:creationId xmlns:p14="http://schemas.microsoft.com/office/powerpoint/2010/main" val="2233408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lvl="1" defTabSz="931774">
              <a:defRPr/>
            </a:pPr>
            <a:r>
              <a:rPr lang="en-US" sz="1000" dirty="0">
                <a:sym typeface="Wingdings"/>
              </a:rPr>
              <a:t>(</a:t>
            </a:r>
            <a:r>
              <a:rPr lang="en-US" sz="1000" i="1" dirty="0">
                <a:sym typeface="Wingdings"/>
              </a:rPr>
              <a:t>x</a:t>
            </a:r>
            <a:r>
              <a:rPr lang="en-US" sz="1000" dirty="0">
                <a:sym typeface="Wingdings"/>
              </a:rPr>
              <a:t> + 2)(</a:t>
            </a:r>
            <a:r>
              <a:rPr lang="en-US" sz="1000" i="1" dirty="0">
                <a:sym typeface="Wingdings"/>
              </a:rPr>
              <a:t>x</a:t>
            </a:r>
            <a:r>
              <a:rPr lang="en-US" sz="1000" dirty="0">
                <a:sym typeface="Wingdings"/>
              </a:rPr>
              <a:t> + 2) </a:t>
            </a:r>
            <a:r>
              <a:rPr lang="en-US" sz="1000" dirty="0">
                <a:sym typeface="Wingdings" panose="05000000000000000000" pitchFamily="2" charset="2"/>
              </a:rPr>
              <a:t> </a:t>
            </a:r>
            <a:r>
              <a:rPr lang="en-US" sz="1000" i="1" dirty="0"/>
              <a:t>x</a:t>
            </a:r>
            <a:r>
              <a:rPr lang="en-US" sz="1000" baseline="30000" dirty="0"/>
              <a:t>2</a:t>
            </a:r>
            <a:r>
              <a:rPr lang="en-US" sz="1000" dirty="0"/>
              <a:t> + 2(2</a:t>
            </a:r>
            <a:r>
              <a:rPr lang="en-US" sz="1000" i="1" dirty="0"/>
              <a:t>x</a:t>
            </a:r>
            <a:r>
              <a:rPr lang="en-US" sz="1000" i="0" dirty="0"/>
              <a:t>)</a:t>
            </a:r>
            <a:r>
              <a:rPr lang="en-US" sz="1000" dirty="0"/>
              <a:t> + 2</a:t>
            </a:r>
            <a:r>
              <a:rPr lang="en-US" sz="1000" baseline="30000" dirty="0"/>
              <a:t>2</a:t>
            </a:r>
            <a:r>
              <a:rPr lang="en-US" sz="1000" dirty="0"/>
              <a:t> </a:t>
            </a:r>
            <a:r>
              <a:rPr lang="en-US" sz="1000" dirty="0">
                <a:sym typeface="Wingdings"/>
              </a:rPr>
              <a:t></a:t>
            </a:r>
            <a:r>
              <a:rPr lang="en-US" sz="1000" dirty="0"/>
              <a:t> </a:t>
            </a:r>
            <a:r>
              <a:rPr lang="en-US" sz="1000" i="1" dirty="0"/>
              <a:t>x</a:t>
            </a:r>
            <a:r>
              <a:rPr lang="en-US" sz="1000" baseline="30000" dirty="0"/>
              <a:t>2</a:t>
            </a:r>
            <a:r>
              <a:rPr lang="en-US" sz="1000" dirty="0"/>
              <a:t> + 4</a:t>
            </a:r>
            <a:r>
              <a:rPr lang="en-US" sz="1000" i="1" dirty="0"/>
              <a:t>x</a:t>
            </a:r>
            <a:r>
              <a:rPr lang="en-US" sz="1000" dirty="0"/>
              <a:t> + 4</a:t>
            </a:r>
          </a:p>
          <a:p>
            <a:pPr marL="0" lvl="1" defTabSz="931774">
              <a:defRPr/>
            </a:pPr>
            <a:endParaRPr lang="en-US" sz="1000" dirty="0"/>
          </a:p>
          <a:p>
            <a:pPr marL="0" lvl="1" defTabSz="931774">
              <a:defRPr/>
            </a:pPr>
            <a:r>
              <a:rPr lang="en-US" sz="1000" dirty="0"/>
              <a:t>x</a:t>
            </a:r>
            <a:r>
              <a:rPr lang="en-US" sz="1000" baseline="30000" dirty="0"/>
              <a:t>2</a:t>
            </a:r>
            <a:r>
              <a:rPr lang="en-US" sz="1000" dirty="0"/>
              <a:t> + 2(−3x) + (−3)</a:t>
            </a:r>
            <a:r>
              <a:rPr lang="en-US" sz="1000" baseline="30000" dirty="0"/>
              <a:t>2</a:t>
            </a:r>
            <a:r>
              <a:rPr lang="en-US" sz="1000" dirty="0"/>
              <a:t> </a:t>
            </a:r>
            <a:r>
              <a:rPr lang="en-US" sz="1000" dirty="0">
                <a:sym typeface="Wingdings"/>
              </a:rPr>
              <a:t></a:t>
            </a:r>
            <a:r>
              <a:rPr lang="en-US" sz="1000" dirty="0"/>
              <a:t> x</a:t>
            </a:r>
            <a:r>
              <a:rPr lang="en-US" sz="1000" baseline="30000" dirty="0"/>
              <a:t>2</a:t>
            </a:r>
            <a:r>
              <a:rPr lang="en-US" sz="1000" dirty="0"/>
              <a:t> − 6x + 9</a:t>
            </a:r>
          </a:p>
          <a:p>
            <a:endParaRPr lang="en-US" sz="1000" dirty="0"/>
          </a:p>
        </p:txBody>
      </p:sp>
      <p:sp>
        <p:nvSpPr>
          <p:cNvPr id="4" name="Slide Number Placeholder 3"/>
          <p:cNvSpPr>
            <a:spLocks noGrp="1"/>
          </p:cNvSpPr>
          <p:nvPr>
            <p:ph type="sldNum" sz="quarter" idx="10"/>
          </p:nvPr>
        </p:nvSpPr>
        <p:spPr/>
        <p:txBody>
          <a:bodyPr/>
          <a:lstStyle/>
          <a:p>
            <a:fld id="{3DB16D0F-0C23-4B7C-8706-8D40366DFA56}"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B7EF06-478E-461A-BCED-F4742B039463}" type="slidenum">
              <a:rPr lang="en-US" smtClean="0"/>
              <a:t>11</a:t>
            </a:fld>
            <a:endParaRPr lang="en-US"/>
          </a:p>
        </p:txBody>
      </p:sp>
    </p:spTree>
    <p:extLst>
      <p:ext uri="{BB962C8B-B14F-4D97-AF65-F5344CB8AC3E}">
        <p14:creationId xmlns:p14="http://schemas.microsoft.com/office/powerpoint/2010/main" val="2584256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3</a:t>
            </a:r>
            <a:r>
              <a:rPr lang="en-US" i="1" dirty="0"/>
              <a:t>xy</a:t>
            </a:r>
            <a:r>
              <a:rPr lang="en-US" dirty="0"/>
              <a:t>(</a:t>
            </a:r>
            <a:r>
              <a:rPr lang="en-US" i="1" dirty="0"/>
              <a:t>x</a:t>
            </a:r>
            <a:r>
              <a:rPr lang="en-US" dirty="0"/>
              <a:t> + 2 – 3</a:t>
            </a:r>
            <a:r>
              <a:rPr lang="en-US" i="1" dirty="0"/>
              <a:t>y</a:t>
            </a:r>
            <a:r>
              <a:rPr lang="en-US" dirty="0"/>
              <a:t>)</a:t>
            </a:r>
          </a:p>
        </p:txBody>
      </p:sp>
      <p:sp>
        <p:nvSpPr>
          <p:cNvPr id="4" name="Slide Number Placeholder 3"/>
          <p:cNvSpPr>
            <a:spLocks noGrp="1"/>
          </p:cNvSpPr>
          <p:nvPr>
            <p:ph type="sldNum" sz="quarter" idx="10"/>
          </p:nvPr>
        </p:nvSpPr>
        <p:spPr/>
        <p:txBody>
          <a:bodyPr/>
          <a:lstStyle/>
          <a:p>
            <a:fld id="{3DB16D0F-0C23-4B7C-8706-8D40366DFA56}"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FC6C-93A6-4AE2-ABB1-3599768A558F}"/>
              </a:ext>
            </a:extLst>
          </p:cNvPr>
          <p:cNvSpPr>
            <a:spLocks noGrp="1"/>
          </p:cNvSpPr>
          <p:nvPr>
            <p:ph type="ctrTitle"/>
          </p:nvPr>
        </p:nvSpPr>
        <p:spPr>
          <a:xfrm>
            <a:off x="200025" y="7794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7E1ED8FC-C2B9-4999-B9D3-412A16C93769}"/>
              </a:ext>
            </a:extLst>
          </p:cNvPr>
          <p:cNvSpPr>
            <a:spLocks noGrp="1"/>
          </p:cNvSpPr>
          <p:nvPr>
            <p:ph type="subTitle" idx="1"/>
          </p:nvPr>
        </p:nvSpPr>
        <p:spPr>
          <a:xfrm>
            <a:off x="2743200" y="4422775"/>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BF8AD98-E069-4BFA-ACF4-8E32F05450D1}"/>
              </a:ext>
            </a:extLst>
          </p:cNvPr>
          <p:cNvSpPr>
            <a:spLocks noGrp="1"/>
          </p:cNvSpPr>
          <p:nvPr>
            <p:ph type="dt" sz="half" idx="10"/>
          </p:nvPr>
        </p:nvSpPr>
        <p:spPr/>
        <p:txBody>
          <a:bodyPr/>
          <a:lstStyle/>
          <a:p>
            <a:fld id="{E185E753-4571-492A-A045-4D1B194058A5}" type="datetime1">
              <a:rPr lang="en-US" smtClean="0"/>
              <a:t>11/15/2023</a:t>
            </a:fld>
            <a:endParaRPr lang="en-US"/>
          </a:p>
        </p:txBody>
      </p:sp>
      <p:sp>
        <p:nvSpPr>
          <p:cNvPr id="5" name="Footer Placeholder 4">
            <a:extLst>
              <a:ext uri="{FF2B5EF4-FFF2-40B4-BE49-F238E27FC236}">
                <a16:creationId xmlns:a16="http://schemas.microsoft.com/office/drawing/2014/main" id="{E40AB939-28CC-4931-9126-2C76628354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B237D9-630E-43C8-9B66-9EBFBE04C86D}"/>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295848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586F2-104A-4E52-ACB3-4ECD6ABF99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43C958-6988-412C-9E06-5454CACAC44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6925A-7481-4191-AC68-D006F36307DC}"/>
              </a:ext>
            </a:extLst>
          </p:cNvPr>
          <p:cNvSpPr>
            <a:spLocks noGrp="1"/>
          </p:cNvSpPr>
          <p:nvPr>
            <p:ph type="dt" sz="half" idx="10"/>
          </p:nvPr>
        </p:nvSpPr>
        <p:spPr/>
        <p:txBody>
          <a:bodyPr/>
          <a:lstStyle/>
          <a:p>
            <a:fld id="{99975EC5-611C-4212-BEE9-E320BD456582}" type="datetime1">
              <a:rPr lang="en-US" smtClean="0"/>
              <a:t>11/15/2023</a:t>
            </a:fld>
            <a:endParaRPr lang="en-US"/>
          </a:p>
        </p:txBody>
      </p:sp>
      <p:sp>
        <p:nvSpPr>
          <p:cNvPr id="5" name="Footer Placeholder 4">
            <a:extLst>
              <a:ext uri="{FF2B5EF4-FFF2-40B4-BE49-F238E27FC236}">
                <a16:creationId xmlns:a16="http://schemas.microsoft.com/office/drawing/2014/main" id="{AA026453-1F78-4AF2-AB30-18A5497FDF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38EEB5-336A-4B50-B9BB-FF665C84979E}"/>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1356027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D61D7A-06F8-4DCB-BD57-D671D762BF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9F8004-67CB-4ADA-81BF-3DCFED51619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A5CD09-B0BC-463F-8D98-0B9B1A726BE7}"/>
              </a:ext>
            </a:extLst>
          </p:cNvPr>
          <p:cNvSpPr>
            <a:spLocks noGrp="1"/>
          </p:cNvSpPr>
          <p:nvPr>
            <p:ph type="dt" sz="half" idx="10"/>
          </p:nvPr>
        </p:nvSpPr>
        <p:spPr/>
        <p:txBody>
          <a:bodyPr/>
          <a:lstStyle/>
          <a:p>
            <a:fld id="{C963F06E-80C5-4DAB-B41B-41397A659158}" type="datetime1">
              <a:rPr lang="en-US" smtClean="0"/>
              <a:t>11/15/2023</a:t>
            </a:fld>
            <a:endParaRPr lang="en-US"/>
          </a:p>
        </p:txBody>
      </p:sp>
      <p:sp>
        <p:nvSpPr>
          <p:cNvPr id="5" name="Footer Placeholder 4">
            <a:extLst>
              <a:ext uri="{FF2B5EF4-FFF2-40B4-BE49-F238E27FC236}">
                <a16:creationId xmlns:a16="http://schemas.microsoft.com/office/drawing/2014/main" id="{FDE88677-141E-4F99-8CAF-4B402857F5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553FDC-1412-4D0A-974C-CEB7A4D1B1EC}"/>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85459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758DA-4C1B-4970-9678-6E882572A9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86F053-FB75-4032-8F94-EA247A7FCF5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C7B7A9-46DB-470D-A4A2-C0AD9032979A}"/>
              </a:ext>
            </a:extLst>
          </p:cNvPr>
          <p:cNvSpPr>
            <a:spLocks noGrp="1"/>
          </p:cNvSpPr>
          <p:nvPr>
            <p:ph type="dt" sz="half" idx="10"/>
          </p:nvPr>
        </p:nvSpPr>
        <p:spPr/>
        <p:txBody>
          <a:bodyPr/>
          <a:lstStyle/>
          <a:p>
            <a:fld id="{5AF6DA7A-330A-4C54-A7E3-2D45484EE4B7}" type="datetime1">
              <a:rPr lang="en-US" smtClean="0"/>
              <a:t>11/15/2023</a:t>
            </a:fld>
            <a:endParaRPr lang="en-US"/>
          </a:p>
        </p:txBody>
      </p:sp>
      <p:sp>
        <p:nvSpPr>
          <p:cNvPr id="5" name="Footer Placeholder 4">
            <a:extLst>
              <a:ext uri="{FF2B5EF4-FFF2-40B4-BE49-F238E27FC236}">
                <a16:creationId xmlns:a16="http://schemas.microsoft.com/office/drawing/2014/main" id="{91821BAC-9FC7-42D4-BE36-EED3644106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D18402-4828-48A3-A860-6CB67C50FAE3}"/>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2250446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4AE33-DD43-45D5-B0FB-FA38913A9A9D}"/>
              </a:ext>
            </a:extLst>
          </p:cNvPr>
          <p:cNvSpPr>
            <a:spLocks noGrp="1"/>
          </p:cNvSpPr>
          <p:nvPr>
            <p:ph type="title"/>
          </p:nvPr>
        </p:nvSpPr>
        <p:spPr>
          <a:xfrm>
            <a:off x="831850" y="3117055"/>
            <a:ext cx="10515600" cy="2852737"/>
          </a:xfrm>
        </p:spPr>
        <p:txBody>
          <a:bodyPr anchor="b"/>
          <a:lstStyle>
            <a:lvl1pPr algn="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40DD9401-EE69-4288-A81A-FDFAB97799A6}"/>
              </a:ext>
            </a:extLst>
          </p:cNvPr>
          <p:cNvSpPr>
            <a:spLocks noGrp="1"/>
          </p:cNvSpPr>
          <p:nvPr>
            <p:ph type="body" idx="1"/>
          </p:nvPr>
        </p:nvSpPr>
        <p:spPr>
          <a:xfrm>
            <a:off x="831850" y="1093788"/>
            <a:ext cx="10515600" cy="1500187"/>
          </a:xfrm>
          <a:prstGeom prst="snip2DiagRect">
            <a:avLst/>
          </a:prstGeom>
          <a:solidFill>
            <a:schemeClr val="accent1">
              <a:lumMod val="60000"/>
              <a:lumOff val="40000"/>
              <a:alpha val="89000"/>
            </a:schemeClr>
          </a:solidFill>
        </p:spPr>
        <p:txBody>
          <a:bodyPr/>
          <a:lstStyle>
            <a:lvl1pPr marL="0" indent="0" algn="l">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137075B8-27E2-48FD-8DC5-D270B3DC2D84}"/>
              </a:ext>
            </a:extLst>
          </p:cNvPr>
          <p:cNvSpPr>
            <a:spLocks noGrp="1"/>
          </p:cNvSpPr>
          <p:nvPr>
            <p:ph type="dt" sz="half" idx="10"/>
          </p:nvPr>
        </p:nvSpPr>
        <p:spPr/>
        <p:txBody>
          <a:bodyPr/>
          <a:lstStyle/>
          <a:p>
            <a:fld id="{5BC7DEC5-92A0-41B0-B3A3-81BF214F41DE}" type="datetime1">
              <a:rPr lang="en-US" smtClean="0"/>
              <a:t>11/15/2023</a:t>
            </a:fld>
            <a:endParaRPr lang="en-US"/>
          </a:p>
        </p:txBody>
      </p:sp>
      <p:sp>
        <p:nvSpPr>
          <p:cNvPr id="5" name="Footer Placeholder 4">
            <a:extLst>
              <a:ext uri="{FF2B5EF4-FFF2-40B4-BE49-F238E27FC236}">
                <a16:creationId xmlns:a16="http://schemas.microsoft.com/office/drawing/2014/main" id="{B1617B44-0FEC-4A24-ADB2-375A460397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B595E-6EF8-4CC8-A885-8BB4AAF072DD}"/>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3030286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86584-78E6-4C64-A323-4E5F5206B5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AC6293-F539-4D73-93A6-59E91307F063}"/>
              </a:ext>
            </a:extLst>
          </p:cNvPr>
          <p:cNvSpPr>
            <a:spLocks noGrp="1"/>
          </p:cNvSpPr>
          <p:nvPr>
            <p:ph sz="half" idx="1"/>
          </p:nvPr>
        </p:nvSpPr>
        <p:spPr>
          <a:xfrm>
            <a:off x="0" y="1325563"/>
            <a:ext cx="6019800" cy="516731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3519A097-DBF8-4D09-86B1-DAA1F3709AAA}"/>
              </a:ext>
            </a:extLst>
          </p:cNvPr>
          <p:cNvSpPr>
            <a:spLocks noGrp="1"/>
          </p:cNvSpPr>
          <p:nvPr>
            <p:ph sz="half" idx="2"/>
          </p:nvPr>
        </p:nvSpPr>
        <p:spPr>
          <a:xfrm>
            <a:off x="6172200" y="1325563"/>
            <a:ext cx="6019800" cy="51673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2DC7EB-3933-4EDF-A969-D3EE5F22D39E}"/>
              </a:ext>
            </a:extLst>
          </p:cNvPr>
          <p:cNvSpPr>
            <a:spLocks noGrp="1"/>
          </p:cNvSpPr>
          <p:nvPr>
            <p:ph type="dt" sz="half" idx="10"/>
          </p:nvPr>
        </p:nvSpPr>
        <p:spPr/>
        <p:txBody>
          <a:bodyPr/>
          <a:lstStyle/>
          <a:p>
            <a:fld id="{79B24C3E-62D2-4F88-B52D-6518421A541F}" type="datetime1">
              <a:rPr lang="en-US" smtClean="0"/>
              <a:t>11/15/2023</a:t>
            </a:fld>
            <a:endParaRPr lang="en-US"/>
          </a:p>
        </p:txBody>
      </p:sp>
      <p:sp>
        <p:nvSpPr>
          <p:cNvPr id="6" name="Footer Placeholder 5">
            <a:extLst>
              <a:ext uri="{FF2B5EF4-FFF2-40B4-BE49-F238E27FC236}">
                <a16:creationId xmlns:a16="http://schemas.microsoft.com/office/drawing/2014/main" id="{7E536E3F-AF5F-4BD5-B4EB-B78CBEEB2A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BDBBF2-A3C7-4DE2-9099-3CD6A625A125}"/>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205513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87C78-44F5-4C7F-BB83-F41B505430A1}"/>
              </a:ext>
            </a:extLst>
          </p:cNvPr>
          <p:cNvSpPr>
            <a:spLocks noGrp="1"/>
          </p:cNvSpPr>
          <p:nvPr>
            <p:ph type="title"/>
          </p:nvPr>
        </p:nvSpPr>
        <p:spPr>
          <a:xfrm>
            <a:off x="0" y="-6350"/>
            <a:ext cx="121920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AA9F48-3220-4120-9CBE-5C38AF496BC7}"/>
              </a:ext>
            </a:extLst>
          </p:cNvPr>
          <p:cNvSpPr>
            <a:spLocks noGrp="1"/>
          </p:cNvSpPr>
          <p:nvPr>
            <p:ph type="body" idx="1"/>
          </p:nvPr>
        </p:nvSpPr>
        <p:spPr>
          <a:xfrm>
            <a:off x="0" y="1319213"/>
            <a:ext cx="5997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D99D43-C0A1-420A-9D8C-0FA9EF19F7F2}"/>
              </a:ext>
            </a:extLst>
          </p:cNvPr>
          <p:cNvSpPr>
            <a:spLocks noGrp="1"/>
          </p:cNvSpPr>
          <p:nvPr>
            <p:ph sz="half" idx="2"/>
          </p:nvPr>
        </p:nvSpPr>
        <p:spPr>
          <a:xfrm>
            <a:off x="0" y="2143125"/>
            <a:ext cx="5997575" cy="434974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2F98F3BB-D216-4A0C-B5CB-E6E09F25E7B9}"/>
              </a:ext>
            </a:extLst>
          </p:cNvPr>
          <p:cNvSpPr>
            <a:spLocks noGrp="1"/>
          </p:cNvSpPr>
          <p:nvPr>
            <p:ph type="body" sz="quarter" idx="3"/>
          </p:nvPr>
        </p:nvSpPr>
        <p:spPr>
          <a:xfrm>
            <a:off x="6172200" y="1319213"/>
            <a:ext cx="60198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AD4A571-A209-4B7D-AB63-9D32F63E5A04}"/>
              </a:ext>
            </a:extLst>
          </p:cNvPr>
          <p:cNvSpPr>
            <a:spLocks noGrp="1"/>
          </p:cNvSpPr>
          <p:nvPr>
            <p:ph sz="quarter" idx="4"/>
          </p:nvPr>
        </p:nvSpPr>
        <p:spPr>
          <a:xfrm>
            <a:off x="6172200" y="2143125"/>
            <a:ext cx="6019800" cy="434974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8DF81B6-4BB0-4963-92AB-4FCB90F38F67}"/>
              </a:ext>
            </a:extLst>
          </p:cNvPr>
          <p:cNvSpPr>
            <a:spLocks noGrp="1"/>
          </p:cNvSpPr>
          <p:nvPr>
            <p:ph type="dt" sz="half" idx="10"/>
          </p:nvPr>
        </p:nvSpPr>
        <p:spPr/>
        <p:txBody>
          <a:bodyPr/>
          <a:lstStyle/>
          <a:p>
            <a:fld id="{0A8DADBE-3164-4A29-B20B-4BFDD769E488}" type="datetime1">
              <a:rPr lang="en-US" smtClean="0"/>
              <a:t>11/15/2023</a:t>
            </a:fld>
            <a:endParaRPr lang="en-US"/>
          </a:p>
        </p:txBody>
      </p:sp>
      <p:sp>
        <p:nvSpPr>
          <p:cNvPr id="8" name="Footer Placeholder 7">
            <a:extLst>
              <a:ext uri="{FF2B5EF4-FFF2-40B4-BE49-F238E27FC236}">
                <a16:creationId xmlns:a16="http://schemas.microsoft.com/office/drawing/2014/main" id="{2B3C0CDE-1E31-4DDE-A78E-80E1420B89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2BDB18-FBB8-4ACA-BE77-F4EA2232E96C}"/>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217971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282D9-FFD0-4E55-9D95-5C4F3AAD74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DB6B41-995C-4B5B-AF72-80C25BCDB795}"/>
              </a:ext>
            </a:extLst>
          </p:cNvPr>
          <p:cNvSpPr>
            <a:spLocks noGrp="1"/>
          </p:cNvSpPr>
          <p:nvPr>
            <p:ph type="dt" sz="half" idx="10"/>
          </p:nvPr>
        </p:nvSpPr>
        <p:spPr/>
        <p:txBody>
          <a:bodyPr/>
          <a:lstStyle/>
          <a:p>
            <a:fld id="{078CC092-3E54-41AA-973B-DEB7B641D9A6}" type="datetime1">
              <a:rPr lang="en-US" smtClean="0"/>
              <a:t>11/15/2023</a:t>
            </a:fld>
            <a:endParaRPr lang="en-US"/>
          </a:p>
        </p:txBody>
      </p:sp>
      <p:sp>
        <p:nvSpPr>
          <p:cNvPr id="4" name="Footer Placeholder 3">
            <a:extLst>
              <a:ext uri="{FF2B5EF4-FFF2-40B4-BE49-F238E27FC236}">
                <a16:creationId xmlns:a16="http://schemas.microsoft.com/office/drawing/2014/main" id="{06BD1694-DC00-4B1D-96C9-AC96D81C3EF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ED8CFA-B2F6-4058-992F-7C9FF343756B}"/>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109708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D1CA15-E9B6-46CA-AF8A-44E6832E7E86}"/>
              </a:ext>
            </a:extLst>
          </p:cNvPr>
          <p:cNvSpPr>
            <a:spLocks noGrp="1"/>
          </p:cNvSpPr>
          <p:nvPr>
            <p:ph type="dt" sz="half" idx="10"/>
          </p:nvPr>
        </p:nvSpPr>
        <p:spPr/>
        <p:txBody>
          <a:bodyPr/>
          <a:lstStyle/>
          <a:p>
            <a:fld id="{36E1244E-7FD0-45B3-A6C3-A035493EAD85}" type="datetime1">
              <a:rPr lang="en-US" smtClean="0"/>
              <a:t>11/15/2023</a:t>
            </a:fld>
            <a:endParaRPr lang="en-US"/>
          </a:p>
        </p:txBody>
      </p:sp>
      <p:sp>
        <p:nvSpPr>
          <p:cNvPr id="3" name="Footer Placeholder 2">
            <a:extLst>
              <a:ext uri="{FF2B5EF4-FFF2-40B4-BE49-F238E27FC236}">
                <a16:creationId xmlns:a16="http://schemas.microsoft.com/office/drawing/2014/main" id="{5D916E2C-54E5-4AD8-BD18-3262E0E268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5A42CD-D952-4AE0-9ECA-19503D6B957F}"/>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2917198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A106C-32F2-4ACE-B782-69FD2E66FC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767D5C-4175-4C45-A97C-11DC058AFE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4D7043-A6DA-4D93-AFC7-F5B7ABFBA5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E62A95-20B5-44BD-AA2E-C541735A4AA4}"/>
              </a:ext>
            </a:extLst>
          </p:cNvPr>
          <p:cNvSpPr>
            <a:spLocks noGrp="1"/>
          </p:cNvSpPr>
          <p:nvPr>
            <p:ph type="dt" sz="half" idx="10"/>
          </p:nvPr>
        </p:nvSpPr>
        <p:spPr/>
        <p:txBody>
          <a:bodyPr/>
          <a:lstStyle/>
          <a:p>
            <a:fld id="{3132D185-8B53-4F82-8E5B-E3EFC70C7AED}" type="datetime1">
              <a:rPr lang="en-US" smtClean="0"/>
              <a:t>11/15/2023</a:t>
            </a:fld>
            <a:endParaRPr lang="en-US"/>
          </a:p>
        </p:txBody>
      </p:sp>
      <p:sp>
        <p:nvSpPr>
          <p:cNvPr id="6" name="Footer Placeholder 5">
            <a:extLst>
              <a:ext uri="{FF2B5EF4-FFF2-40B4-BE49-F238E27FC236}">
                <a16:creationId xmlns:a16="http://schemas.microsoft.com/office/drawing/2014/main" id="{7B28C526-0A91-459B-BEF3-CFF755225B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1F3F-CD98-4CDF-AE95-B9F110F0F034}"/>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3844270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3BF74-AA4F-47BB-B5FA-6C7348F2DA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AD5C16-3532-4B71-9D54-040A4D6B6E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E48038-A8FB-457D-BFFE-335D192E1E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85ECE8-405F-4EDE-9FEA-1F7C9450147C}"/>
              </a:ext>
            </a:extLst>
          </p:cNvPr>
          <p:cNvSpPr>
            <a:spLocks noGrp="1"/>
          </p:cNvSpPr>
          <p:nvPr>
            <p:ph type="dt" sz="half" idx="10"/>
          </p:nvPr>
        </p:nvSpPr>
        <p:spPr/>
        <p:txBody>
          <a:bodyPr/>
          <a:lstStyle/>
          <a:p>
            <a:fld id="{96E1BAE0-C85D-41A7-9BE7-ACE6B51A6FF5}" type="datetime1">
              <a:rPr lang="en-US" smtClean="0"/>
              <a:t>11/15/2023</a:t>
            </a:fld>
            <a:endParaRPr lang="en-US"/>
          </a:p>
        </p:txBody>
      </p:sp>
      <p:sp>
        <p:nvSpPr>
          <p:cNvPr id="6" name="Footer Placeholder 5">
            <a:extLst>
              <a:ext uri="{FF2B5EF4-FFF2-40B4-BE49-F238E27FC236}">
                <a16:creationId xmlns:a16="http://schemas.microsoft.com/office/drawing/2014/main" id="{5B6876A7-4958-47C4-BD67-82700B77E2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391FD-3BF1-4C2C-9C29-1B4BA383FE70}"/>
              </a:ext>
            </a:extLst>
          </p:cNvPr>
          <p:cNvSpPr>
            <a:spLocks noGrp="1"/>
          </p:cNvSpPr>
          <p:nvPr>
            <p:ph type="sldNum" sz="quarter" idx="12"/>
          </p:nvPr>
        </p:nvSpPr>
        <p:spPr/>
        <p:txBody>
          <a:bodyPr/>
          <a:lstStyle/>
          <a:p>
            <a:fld id="{E1B1CA06-119B-41E3-B6B4-C557F4F29D87}" type="slidenum">
              <a:rPr lang="en-US" smtClean="0"/>
              <a:t>‹#›</a:t>
            </a:fld>
            <a:endParaRPr lang="en-US"/>
          </a:p>
        </p:txBody>
      </p:sp>
    </p:spTree>
    <p:extLst>
      <p:ext uri="{BB962C8B-B14F-4D97-AF65-F5344CB8AC3E}">
        <p14:creationId xmlns:p14="http://schemas.microsoft.com/office/powerpoint/2010/main" val="120113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3C06EA-DE54-4123-B39F-38D8EA03AA85}"/>
              </a:ext>
            </a:extLst>
          </p:cNvPr>
          <p:cNvSpPr>
            <a:spLocks noGrp="1"/>
          </p:cNvSpPr>
          <p:nvPr>
            <p:ph type="title"/>
          </p:nvPr>
        </p:nvSpPr>
        <p:spPr>
          <a:xfrm>
            <a:off x="0" y="0"/>
            <a:ext cx="121920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3D3411C-B9E7-4964-97C5-213F2D138246}"/>
              </a:ext>
            </a:extLst>
          </p:cNvPr>
          <p:cNvSpPr>
            <a:spLocks noGrp="1"/>
          </p:cNvSpPr>
          <p:nvPr>
            <p:ph type="body" idx="1"/>
          </p:nvPr>
        </p:nvSpPr>
        <p:spPr>
          <a:xfrm>
            <a:off x="-1" y="1325563"/>
            <a:ext cx="12191999" cy="51673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D2986F5-A288-4B83-BA5C-7E877E7DCE23}"/>
              </a:ext>
            </a:extLst>
          </p:cNvPr>
          <p:cNvSpPr>
            <a:spLocks noGrp="1"/>
          </p:cNvSpPr>
          <p:nvPr>
            <p:ph type="dt" sz="half" idx="2"/>
          </p:nvPr>
        </p:nvSpPr>
        <p:spPr>
          <a:xfrm>
            <a:off x="0" y="64928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5F24D-7D2B-4C67-AC5F-F1FDEECF151F}" type="datetime1">
              <a:rPr lang="en-US" smtClean="0"/>
              <a:t>11/15/2023</a:t>
            </a:fld>
            <a:endParaRPr lang="en-US"/>
          </a:p>
        </p:txBody>
      </p:sp>
      <p:sp>
        <p:nvSpPr>
          <p:cNvPr id="5" name="Footer Placeholder 4">
            <a:extLst>
              <a:ext uri="{FF2B5EF4-FFF2-40B4-BE49-F238E27FC236}">
                <a16:creationId xmlns:a16="http://schemas.microsoft.com/office/drawing/2014/main" id="{8FB5EE7B-9671-42D3-9D7C-CA0616DCBEC0}"/>
              </a:ext>
            </a:extLst>
          </p:cNvPr>
          <p:cNvSpPr>
            <a:spLocks noGrp="1"/>
          </p:cNvSpPr>
          <p:nvPr>
            <p:ph type="ftr" sz="quarter" idx="3"/>
          </p:nvPr>
        </p:nvSpPr>
        <p:spPr>
          <a:xfrm>
            <a:off x="4038600" y="649287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134131-B9AE-4C1E-8DE9-2393DAE5F6CB}"/>
              </a:ext>
            </a:extLst>
          </p:cNvPr>
          <p:cNvSpPr>
            <a:spLocks noGrp="1"/>
          </p:cNvSpPr>
          <p:nvPr>
            <p:ph type="sldNum" sz="quarter" idx="4"/>
          </p:nvPr>
        </p:nvSpPr>
        <p:spPr>
          <a:xfrm>
            <a:off x="9448800" y="649287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1CA06-119B-41E3-B6B4-C557F4F29D87}" type="slidenum">
              <a:rPr lang="en-US" smtClean="0"/>
              <a:t>‹#›</a:t>
            </a:fld>
            <a:endParaRPr lang="en-US"/>
          </a:p>
        </p:txBody>
      </p:sp>
    </p:spTree>
    <p:extLst>
      <p:ext uri="{BB962C8B-B14F-4D97-AF65-F5344CB8AC3E}">
        <p14:creationId xmlns:p14="http://schemas.microsoft.com/office/powerpoint/2010/main" val="1397514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lnSpc>
          <a:spcPct val="90000"/>
        </a:lnSpc>
        <a:spcBef>
          <a:spcPct val="0"/>
        </a:spcBef>
        <a:buNone/>
        <a:defRPr sz="4400" kern="1200">
          <a:ln>
            <a:solidFill>
              <a:schemeClr val="tx1"/>
            </a:solidFill>
          </a:ln>
          <a:solidFill>
            <a:srgbClr val="FFFF00"/>
          </a:solidFill>
          <a:effectLst>
            <a:glow rad="63500">
              <a:schemeClr val="accent1">
                <a:satMod val="175000"/>
                <a:alpha val="40000"/>
              </a:schemeClr>
            </a:glo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rwright@andrews.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B1E23-E913-43A8-B142-5CFE3EF3F105}"/>
              </a:ext>
            </a:extLst>
          </p:cNvPr>
          <p:cNvSpPr>
            <a:spLocks noGrp="1"/>
          </p:cNvSpPr>
          <p:nvPr>
            <p:ph type="ctrTitle"/>
          </p:nvPr>
        </p:nvSpPr>
        <p:spPr/>
        <p:txBody>
          <a:bodyPr>
            <a:normAutofit/>
          </a:bodyPr>
          <a:lstStyle/>
          <a:p>
            <a:r>
              <a:rPr lang="en-US" b="1" dirty="0"/>
              <a:t>Solve Polynomial Equations</a:t>
            </a:r>
            <a:endParaRPr lang="en-US" dirty="0"/>
          </a:p>
        </p:txBody>
      </p:sp>
      <p:sp>
        <p:nvSpPr>
          <p:cNvPr id="3" name="Subtitle 2">
            <a:extLst>
              <a:ext uri="{FF2B5EF4-FFF2-40B4-BE49-F238E27FC236}">
                <a16:creationId xmlns:a16="http://schemas.microsoft.com/office/drawing/2014/main" id="{A0555DAF-A58F-474F-B65C-BB6243F77C53}"/>
              </a:ext>
            </a:extLst>
          </p:cNvPr>
          <p:cNvSpPr>
            <a:spLocks noGrp="1"/>
          </p:cNvSpPr>
          <p:nvPr>
            <p:ph type="subTitle" idx="1"/>
          </p:nvPr>
        </p:nvSpPr>
        <p:spPr/>
        <p:txBody>
          <a:bodyPr/>
          <a:lstStyle/>
          <a:p>
            <a:pPr algn="r"/>
            <a:r>
              <a:rPr lang="en-US" dirty="0"/>
              <a:t>Algebra 2</a:t>
            </a:r>
          </a:p>
          <a:p>
            <a:pPr algn="r"/>
            <a:r>
              <a:rPr lang="en-US" dirty="0"/>
              <a:t>Chapter 4</a:t>
            </a:r>
          </a:p>
        </p:txBody>
      </p:sp>
    </p:spTree>
    <p:extLst>
      <p:ext uri="{BB962C8B-B14F-4D97-AF65-F5344CB8AC3E}">
        <p14:creationId xmlns:p14="http://schemas.microsoft.com/office/powerpoint/2010/main" val="3054324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89B6A-259A-4BAC-8C3A-CC8E4438C301}"/>
              </a:ext>
            </a:extLst>
          </p:cNvPr>
          <p:cNvSpPr>
            <a:spLocks noGrp="1"/>
          </p:cNvSpPr>
          <p:nvPr>
            <p:ph type="title"/>
          </p:nvPr>
        </p:nvSpPr>
        <p:spPr/>
        <p:txBody>
          <a:bodyPr>
            <a:normAutofit/>
          </a:bodyPr>
          <a:lstStyle/>
          <a:p>
            <a:r>
              <a:rPr lang="en-US" b="1" dirty="0"/>
              <a:t>4-02 Factor and Solve Polynomial Equations (4.4)</a:t>
            </a:r>
            <a:endParaRPr lang="en-US" dirty="0"/>
          </a:p>
        </p:txBody>
      </p:sp>
      <p:sp>
        <p:nvSpPr>
          <p:cNvPr id="3" name="Text Placeholder 2">
            <a:extLst>
              <a:ext uri="{FF2B5EF4-FFF2-40B4-BE49-F238E27FC236}">
                <a16:creationId xmlns:a16="http://schemas.microsoft.com/office/drawing/2014/main" id="{82501255-566C-4A8F-8976-E1648D36AC77}"/>
              </a:ext>
            </a:extLst>
          </p:cNvPr>
          <p:cNvSpPr>
            <a:spLocks noGrp="1"/>
          </p:cNvSpPr>
          <p:nvPr>
            <p:ph type="body" idx="1"/>
          </p:nvPr>
        </p:nvSpPr>
        <p:spPr/>
        <p:txBody>
          <a:bodyPr>
            <a:normAutofit lnSpcReduction="10000"/>
          </a:bodyPr>
          <a:lstStyle/>
          <a:p>
            <a:r>
              <a:rPr lang="en-US" dirty="0"/>
              <a:t>Objectives:</a:t>
            </a:r>
          </a:p>
          <a:p>
            <a:pPr marL="342900" indent="-342900">
              <a:buFont typeface="Arial" panose="020B0604020202020204" pitchFamily="34" charset="0"/>
              <a:buChar char="•"/>
            </a:pPr>
            <a:r>
              <a:rPr lang="en-US" dirty="0"/>
              <a:t>Factor polynomial expressions.</a:t>
            </a:r>
          </a:p>
          <a:p>
            <a:pPr marL="342900" indent="-342900">
              <a:buFont typeface="Arial" panose="020B0604020202020204" pitchFamily="34" charset="0"/>
              <a:buChar char="•"/>
            </a:pPr>
            <a:r>
              <a:rPr lang="en-US" dirty="0"/>
              <a:t>Solve polynomial equations by factoring.</a:t>
            </a:r>
          </a:p>
        </p:txBody>
      </p:sp>
      <p:sp>
        <p:nvSpPr>
          <p:cNvPr id="4" name="Slide Number Placeholder 3">
            <a:extLst>
              <a:ext uri="{FF2B5EF4-FFF2-40B4-BE49-F238E27FC236}">
                <a16:creationId xmlns:a16="http://schemas.microsoft.com/office/drawing/2014/main" id="{63BCE3F5-F103-4B42-AE10-E239ED0C6781}"/>
              </a:ext>
            </a:extLst>
          </p:cNvPr>
          <p:cNvSpPr>
            <a:spLocks noGrp="1"/>
          </p:cNvSpPr>
          <p:nvPr>
            <p:ph type="sldNum" sz="quarter" idx="12"/>
          </p:nvPr>
        </p:nvSpPr>
        <p:spPr/>
        <p:txBody>
          <a:bodyPr/>
          <a:lstStyle/>
          <a:p>
            <a:fld id="{E1B1CA06-119B-41E3-B6B4-C557F4F29D87}" type="slidenum">
              <a:rPr lang="en-US" smtClean="0"/>
              <a:t>10</a:t>
            </a:fld>
            <a:endParaRPr lang="en-US"/>
          </a:p>
        </p:txBody>
      </p:sp>
    </p:spTree>
    <p:extLst>
      <p:ext uri="{BB962C8B-B14F-4D97-AF65-F5344CB8AC3E}">
        <p14:creationId xmlns:p14="http://schemas.microsoft.com/office/powerpoint/2010/main" val="1646409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4-02 Factor and Solve Polynomial Equations (4.4)</a:t>
            </a:r>
            <a:endParaRPr lang="en-US" dirty="0"/>
          </a:p>
        </p:txBody>
      </p:sp>
      <p:sp>
        <p:nvSpPr>
          <p:cNvPr id="3" name="Content Placeholder 2"/>
          <p:cNvSpPr>
            <a:spLocks noGrp="1"/>
          </p:cNvSpPr>
          <p:nvPr>
            <p:ph idx="1"/>
          </p:nvPr>
        </p:nvSpPr>
        <p:spPr/>
        <p:txBody>
          <a:bodyPr/>
          <a:lstStyle/>
          <a:p>
            <a:r>
              <a:rPr lang="en-US"/>
              <a:t>A manufacturer of shipping cartons who needs to make cartons for a specific use often has to use special relationships between the length, width, height, and volume to find the exact dimensions of the carton.  </a:t>
            </a:r>
          </a:p>
          <a:p>
            <a:r>
              <a:rPr lang="en-US"/>
              <a:t>The dimensions can usually be found by writing and solving a polynomial equation.  </a:t>
            </a:r>
          </a:p>
          <a:p>
            <a:r>
              <a:rPr lang="en-US"/>
              <a:t>This lesson looks at how factoring can be used to solve such equations.</a:t>
            </a:r>
            <a:endParaRPr lang="en-US" dirty="0"/>
          </a:p>
        </p:txBody>
      </p:sp>
      <p:sp>
        <p:nvSpPr>
          <p:cNvPr id="6" name="Slide Number Placeholder 5">
            <a:extLst>
              <a:ext uri="{FF2B5EF4-FFF2-40B4-BE49-F238E27FC236}">
                <a16:creationId xmlns:a16="http://schemas.microsoft.com/office/drawing/2014/main" id="{DCFBEF29-EDC1-4CF9-8BB9-F52B2BFB11FB}"/>
              </a:ext>
            </a:extLst>
          </p:cNvPr>
          <p:cNvSpPr>
            <a:spLocks noGrp="1"/>
          </p:cNvSpPr>
          <p:nvPr>
            <p:ph type="sldNum" sz="quarter" idx="12"/>
          </p:nvPr>
        </p:nvSpPr>
        <p:spPr/>
        <p:txBody>
          <a:bodyPr/>
          <a:lstStyle/>
          <a:p>
            <a:fld id="{E1B1CA06-119B-41E3-B6B4-C557F4F29D87}" type="slidenum">
              <a:rPr lang="en-US" smtClean="0"/>
              <a:t>11</a:t>
            </a:fld>
            <a:endParaRPr lang="en-US"/>
          </a:p>
        </p:txBody>
      </p:sp>
    </p:spTree>
    <p:extLst>
      <p:ext uri="{BB962C8B-B14F-4D97-AF65-F5344CB8AC3E}">
        <p14:creationId xmlns:p14="http://schemas.microsoft.com/office/powerpoint/2010/main" val="29884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4-02 Factor and Solve Polynomial Equations (4.4)</a:t>
            </a:r>
            <a:endParaRPr lang="en-US" dirty="0"/>
          </a:p>
        </p:txBody>
      </p:sp>
      <p:sp>
        <p:nvSpPr>
          <p:cNvPr id="3" name="Content Placeholder 2"/>
          <p:cNvSpPr>
            <a:spLocks noGrp="1"/>
          </p:cNvSpPr>
          <p:nvPr>
            <p:ph idx="1"/>
          </p:nvPr>
        </p:nvSpPr>
        <p:spPr/>
        <p:txBody>
          <a:bodyPr/>
          <a:lstStyle/>
          <a:p>
            <a:r>
              <a:rPr lang="en-US" b="1" u="sng" dirty="0"/>
              <a:t>How to Factor</a:t>
            </a:r>
          </a:p>
          <a:p>
            <a:pPr marL="514350" indent="-514350">
              <a:buFont typeface="+mj-lt"/>
              <a:buAutoNum type="arabicPeriod"/>
            </a:pPr>
            <a:r>
              <a:rPr lang="en-US" b="1" dirty="0"/>
              <a:t>Greatest Common Factor</a:t>
            </a:r>
          </a:p>
          <a:p>
            <a:pPr lvl="1"/>
            <a:r>
              <a:rPr lang="en-US" dirty="0"/>
              <a:t>Comes from the distributive property</a:t>
            </a:r>
          </a:p>
          <a:p>
            <a:pPr lvl="1"/>
            <a:r>
              <a:rPr lang="en-US" dirty="0"/>
              <a:t>If the same number or variable is in each of the terms, you can bring the number to the front times everything that is left.</a:t>
            </a:r>
          </a:p>
          <a:p>
            <a:pPr lvl="1"/>
            <a:r>
              <a:rPr lang="en-US" dirty="0"/>
              <a:t>3</a:t>
            </a:r>
            <a:r>
              <a:rPr lang="en-US" i="1" dirty="0"/>
              <a:t>x</a:t>
            </a:r>
            <a:r>
              <a:rPr lang="en-US" baseline="30000" dirty="0"/>
              <a:t>2</a:t>
            </a:r>
            <a:r>
              <a:rPr lang="en-US" i="1" dirty="0"/>
              <a:t>y</a:t>
            </a:r>
            <a:r>
              <a:rPr lang="en-US" dirty="0"/>
              <a:t> + 6</a:t>
            </a:r>
            <a:r>
              <a:rPr lang="en-US" i="1" dirty="0"/>
              <a:t>xy</a:t>
            </a:r>
            <a:r>
              <a:rPr lang="en-US" dirty="0"/>
              <a:t> – 9</a:t>
            </a:r>
            <a:r>
              <a:rPr lang="en-US" i="1" dirty="0"/>
              <a:t>xy</a:t>
            </a:r>
            <a:r>
              <a:rPr lang="en-US" baseline="30000" dirty="0"/>
              <a:t>2</a:t>
            </a:r>
            <a:r>
              <a:rPr lang="en-US" dirty="0"/>
              <a:t> =</a:t>
            </a:r>
          </a:p>
          <a:p>
            <a:pPr lvl="1"/>
            <a:endParaRPr lang="en-US" dirty="0"/>
          </a:p>
          <a:p>
            <a:pPr lvl="1"/>
            <a:endParaRPr lang="en-US" dirty="0"/>
          </a:p>
          <a:p>
            <a:pPr lvl="1"/>
            <a:endParaRPr lang="en-US" dirty="0"/>
          </a:p>
          <a:p>
            <a:pPr lvl="1"/>
            <a:r>
              <a:rPr lang="en-US" dirty="0"/>
              <a:t>Look for this first!</a:t>
            </a:r>
          </a:p>
        </p:txBody>
      </p:sp>
      <p:sp>
        <p:nvSpPr>
          <p:cNvPr id="6" name="Slide Number Placeholder 5">
            <a:extLst>
              <a:ext uri="{FF2B5EF4-FFF2-40B4-BE49-F238E27FC236}">
                <a16:creationId xmlns:a16="http://schemas.microsoft.com/office/drawing/2014/main" id="{75D0284E-04B1-41B7-A1F3-1FFB8367D46E}"/>
              </a:ext>
            </a:extLst>
          </p:cNvPr>
          <p:cNvSpPr>
            <a:spLocks noGrp="1"/>
          </p:cNvSpPr>
          <p:nvPr>
            <p:ph type="sldNum" sz="quarter" idx="12"/>
          </p:nvPr>
        </p:nvSpPr>
        <p:spPr/>
        <p:txBody>
          <a:bodyPr/>
          <a:lstStyle/>
          <a:p>
            <a:fld id="{E1B1CA06-119B-41E3-B6B4-C557F4F29D87}" type="slidenum">
              <a:rPr lang="en-US" smtClean="0"/>
              <a:t>12</a:t>
            </a:fld>
            <a:endParaRPr lang="en-US"/>
          </a:p>
        </p:txBody>
      </p:sp>
    </p:spTree>
    <p:extLst>
      <p:ext uri="{BB962C8B-B14F-4D97-AF65-F5344CB8AC3E}">
        <p14:creationId xmlns:p14="http://schemas.microsoft.com/office/powerpoint/2010/main" val="12334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4-02 Factor and Solve Polynomial Equations (4.4)</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2"/>
            </a:pPr>
            <a:r>
              <a:rPr lang="en-US" b="1" dirty="0"/>
              <a:t>Check to see how many terms</a:t>
            </a:r>
          </a:p>
          <a:p>
            <a:pPr lvl="1"/>
            <a:r>
              <a:rPr lang="en-US" i="1" dirty="0">
                <a:solidFill>
                  <a:schemeClr val="accent1"/>
                </a:solidFill>
              </a:rPr>
              <a:t>Two terms (formulas)</a:t>
            </a:r>
          </a:p>
          <a:p>
            <a:pPr lvl="2"/>
            <a:r>
              <a:rPr lang="en-US" dirty="0"/>
              <a:t>Difference of two squares: </a:t>
            </a:r>
            <a:r>
              <a:rPr lang="en-US" i="1" dirty="0"/>
              <a:t>a</a:t>
            </a:r>
            <a:r>
              <a:rPr lang="en-US" baseline="30000" dirty="0"/>
              <a:t>2</a:t>
            </a:r>
            <a:r>
              <a:rPr lang="en-US" dirty="0"/>
              <a:t> – </a:t>
            </a:r>
            <a:r>
              <a:rPr lang="en-US" i="1" dirty="0"/>
              <a:t>b</a:t>
            </a:r>
            <a:r>
              <a:rPr lang="en-US" baseline="30000" dirty="0"/>
              <a:t>2</a:t>
            </a:r>
            <a:r>
              <a:rPr lang="en-US" dirty="0"/>
              <a:t> = (</a:t>
            </a:r>
            <a:r>
              <a:rPr lang="en-US" i="1" dirty="0"/>
              <a:t>a</a:t>
            </a:r>
            <a:r>
              <a:rPr lang="en-US" dirty="0"/>
              <a:t> – </a:t>
            </a:r>
            <a:r>
              <a:rPr lang="en-US" i="1" dirty="0"/>
              <a:t>b</a:t>
            </a:r>
            <a:r>
              <a:rPr lang="en-US" dirty="0"/>
              <a:t>)(</a:t>
            </a:r>
            <a:r>
              <a:rPr lang="en-US" i="1" dirty="0"/>
              <a:t>a</a:t>
            </a:r>
            <a:r>
              <a:rPr lang="en-US" dirty="0"/>
              <a:t> + </a:t>
            </a:r>
            <a:r>
              <a:rPr lang="en-US" i="1" dirty="0"/>
              <a:t>b</a:t>
            </a:r>
            <a:r>
              <a:rPr lang="en-US" dirty="0"/>
              <a:t>)</a:t>
            </a:r>
          </a:p>
          <a:p>
            <a:pPr lvl="3"/>
            <a:r>
              <a:rPr lang="en-US" dirty="0"/>
              <a:t>9</a:t>
            </a:r>
            <a:r>
              <a:rPr lang="en-US" i="1" dirty="0"/>
              <a:t>x</a:t>
            </a:r>
            <a:r>
              <a:rPr lang="en-US" baseline="30000" dirty="0"/>
              <a:t>2</a:t>
            </a:r>
            <a:r>
              <a:rPr lang="en-US" dirty="0"/>
              <a:t> – </a:t>
            </a:r>
            <a:r>
              <a:rPr lang="en-US" i="1" dirty="0"/>
              <a:t>y</a:t>
            </a:r>
            <a:r>
              <a:rPr lang="en-US" baseline="30000" dirty="0"/>
              <a:t>4</a:t>
            </a:r>
            <a:r>
              <a:rPr lang="en-US" dirty="0"/>
              <a:t> =</a:t>
            </a:r>
          </a:p>
          <a:p>
            <a:pPr lvl="3"/>
            <a:endParaRPr lang="en-US" dirty="0"/>
          </a:p>
          <a:p>
            <a:pPr lvl="2"/>
            <a:r>
              <a:rPr lang="en-US" dirty="0"/>
              <a:t>Sum of Two Cubes: </a:t>
            </a:r>
            <a:r>
              <a:rPr lang="en-US" i="1" dirty="0"/>
              <a:t>a</a:t>
            </a:r>
            <a:r>
              <a:rPr lang="en-US" baseline="30000" dirty="0"/>
              <a:t>3</a:t>
            </a:r>
            <a:r>
              <a:rPr lang="en-US" dirty="0"/>
              <a:t> + </a:t>
            </a:r>
            <a:r>
              <a:rPr lang="en-US" i="1" dirty="0"/>
              <a:t>b</a:t>
            </a:r>
            <a:r>
              <a:rPr lang="en-US" baseline="30000" dirty="0"/>
              <a:t>3</a:t>
            </a:r>
            <a:r>
              <a:rPr lang="en-US" dirty="0"/>
              <a:t> = (</a:t>
            </a:r>
            <a:r>
              <a:rPr lang="en-US" i="1" dirty="0"/>
              <a:t>a</a:t>
            </a:r>
            <a:r>
              <a:rPr lang="en-US" dirty="0"/>
              <a:t> + </a:t>
            </a:r>
            <a:r>
              <a:rPr lang="en-US" i="1" dirty="0"/>
              <a:t>b</a:t>
            </a:r>
            <a:r>
              <a:rPr lang="en-US" dirty="0"/>
              <a:t>)(</a:t>
            </a:r>
            <a:r>
              <a:rPr lang="en-US" i="1" dirty="0"/>
              <a:t>a</a:t>
            </a:r>
            <a:r>
              <a:rPr lang="en-US" baseline="30000" dirty="0"/>
              <a:t>2</a:t>
            </a:r>
            <a:r>
              <a:rPr lang="en-US" dirty="0"/>
              <a:t> – </a:t>
            </a:r>
            <a:r>
              <a:rPr lang="en-US" i="1" dirty="0"/>
              <a:t>ab</a:t>
            </a:r>
            <a:r>
              <a:rPr lang="en-US" dirty="0"/>
              <a:t> + </a:t>
            </a:r>
            <a:r>
              <a:rPr lang="en-US" i="1" dirty="0"/>
              <a:t>b</a:t>
            </a:r>
            <a:r>
              <a:rPr lang="en-US" baseline="30000" dirty="0"/>
              <a:t>2</a:t>
            </a:r>
            <a:r>
              <a:rPr lang="en-US" dirty="0"/>
              <a:t>)</a:t>
            </a:r>
          </a:p>
          <a:p>
            <a:pPr lvl="3"/>
            <a:r>
              <a:rPr lang="en-US" dirty="0"/>
              <a:t>8</a:t>
            </a:r>
            <a:r>
              <a:rPr lang="en-US" i="1" dirty="0"/>
              <a:t>x</a:t>
            </a:r>
            <a:r>
              <a:rPr lang="en-US" baseline="30000" dirty="0"/>
              <a:t>3</a:t>
            </a:r>
            <a:r>
              <a:rPr lang="en-US" dirty="0"/>
              <a:t> + 27 =</a:t>
            </a:r>
          </a:p>
          <a:p>
            <a:pPr lvl="3"/>
            <a:endParaRPr lang="en-US" dirty="0"/>
          </a:p>
          <a:p>
            <a:pPr lvl="2"/>
            <a:r>
              <a:rPr lang="en-US" dirty="0"/>
              <a:t>Difference of Two Cubes: </a:t>
            </a:r>
            <a:r>
              <a:rPr lang="en-US" i="1" dirty="0"/>
              <a:t>a</a:t>
            </a:r>
            <a:r>
              <a:rPr lang="en-US" baseline="30000" dirty="0"/>
              <a:t>3</a:t>
            </a:r>
            <a:r>
              <a:rPr lang="en-US" dirty="0"/>
              <a:t> – </a:t>
            </a:r>
            <a:r>
              <a:rPr lang="en-US" i="1" dirty="0"/>
              <a:t>b</a:t>
            </a:r>
            <a:r>
              <a:rPr lang="en-US" baseline="30000" dirty="0"/>
              <a:t>3</a:t>
            </a:r>
            <a:r>
              <a:rPr lang="en-US" dirty="0"/>
              <a:t> = (</a:t>
            </a:r>
            <a:r>
              <a:rPr lang="en-US" i="1" dirty="0"/>
              <a:t>a</a:t>
            </a:r>
            <a:r>
              <a:rPr lang="en-US" dirty="0"/>
              <a:t> – </a:t>
            </a:r>
            <a:r>
              <a:rPr lang="en-US" i="1" dirty="0"/>
              <a:t>b</a:t>
            </a:r>
            <a:r>
              <a:rPr lang="en-US" dirty="0"/>
              <a:t>)(</a:t>
            </a:r>
            <a:r>
              <a:rPr lang="en-US" i="1" dirty="0"/>
              <a:t>a</a:t>
            </a:r>
            <a:r>
              <a:rPr lang="en-US" baseline="30000" dirty="0"/>
              <a:t>2</a:t>
            </a:r>
            <a:r>
              <a:rPr lang="en-US" dirty="0"/>
              <a:t> + </a:t>
            </a:r>
            <a:r>
              <a:rPr lang="en-US" i="1" dirty="0"/>
              <a:t>ab</a:t>
            </a:r>
            <a:r>
              <a:rPr lang="en-US" dirty="0"/>
              <a:t> + </a:t>
            </a:r>
            <a:r>
              <a:rPr lang="en-US" i="1" dirty="0"/>
              <a:t>b</a:t>
            </a:r>
            <a:r>
              <a:rPr lang="en-US" baseline="30000" dirty="0"/>
              <a:t>2</a:t>
            </a:r>
            <a:r>
              <a:rPr lang="en-US" dirty="0"/>
              <a:t>)</a:t>
            </a:r>
          </a:p>
          <a:p>
            <a:pPr lvl="3"/>
            <a:r>
              <a:rPr lang="en-US" i="1" dirty="0"/>
              <a:t>y</a:t>
            </a:r>
            <a:r>
              <a:rPr lang="en-US" baseline="30000" dirty="0"/>
              <a:t>3</a:t>
            </a:r>
            <a:r>
              <a:rPr lang="en-US" dirty="0"/>
              <a:t> – 8 =</a:t>
            </a:r>
          </a:p>
          <a:p>
            <a:endParaRPr lang="en-US" dirty="0"/>
          </a:p>
        </p:txBody>
      </p:sp>
      <p:sp>
        <p:nvSpPr>
          <p:cNvPr id="6" name="Slide Number Placeholder 5">
            <a:extLst>
              <a:ext uri="{FF2B5EF4-FFF2-40B4-BE49-F238E27FC236}">
                <a16:creationId xmlns:a16="http://schemas.microsoft.com/office/drawing/2014/main" id="{B10D1364-C19D-4CF2-88EB-DF9517D386D0}"/>
              </a:ext>
            </a:extLst>
          </p:cNvPr>
          <p:cNvSpPr>
            <a:spLocks noGrp="1"/>
          </p:cNvSpPr>
          <p:nvPr>
            <p:ph type="sldNum" sz="quarter" idx="12"/>
          </p:nvPr>
        </p:nvSpPr>
        <p:spPr/>
        <p:txBody>
          <a:bodyPr/>
          <a:lstStyle/>
          <a:p>
            <a:fld id="{E1B1CA06-119B-41E3-B6B4-C557F4F29D87}" type="slidenum">
              <a:rPr lang="en-US" smtClean="0"/>
              <a:t>13</a:t>
            </a:fld>
            <a:endParaRPr lang="en-US"/>
          </a:p>
        </p:txBody>
      </p:sp>
    </p:spTree>
    <p:extLst>
      <p:ext uri="{BB962C8B-B14F-4D97-AF65-F5344CB8AC3E}">
        <p14:creationId xmlns:p14="http://schemas.microsoft.com/office/powerpoint/2010/main" val="646434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4-02 Factor and Solve Polynomial Equations (4.4)</a:t>
            </a:r>
            <a:endParaRPr lang="en-US" dirty="0"/>
          </a:p>
        </p:txBody>
      </p:sp>
      <p:sp>
        <p:nvSpPr>
          <p:cNvPr id="3" name="Content Placeholder 2"/>
          <p:cNvSpPr>
            <a:spLocks noGrp="1"/>
          </p:cNvSpPr>
          <p:nvPr>
            <p:ph idx="1"/>
          </p:nvPr>
        </p:nvSpPr>
        <p:spPr/>
        <p:txBody>
          <a:bodyPr/>
          <a:lstStyle/>
          <a:p>
            <a:r>
              <a:rPr lang="en-US" i="1" dirty="0">
                <a:solidFill>
                  <a:schemeClr val="accent1"/>
                </a:solidFill>
              </a:rPr>
              <a:t>Three terms (General Trinomials </a:t>
            </a:r>
            <a:r>
              <a:rPr lang="en-US" i="1" dirty="0">
                <a:solidFill>
                  <a:schemeClr val="accent1"/>
                </a:solidFill>
                <a:sym typeface="Wingdings" pitchFamily="2" charset="2"/>
              </a:rPr>
              <a:t></a:t>
            </a:r>
            <a:r>
              <a:rPr lang="en-US" i="1" dirty="0">
                <a:solidFill>
                  <a:schemeClr val="accent1"/>
                </a:solidFill>
              </a:rPr>
              <a:t> ax</a:t>
            </a:r>
            <a:r>
              <a:rPr lang="en-US" i="1" baseline="30000" dirty="0">
                <a:solidFill>
                  <a:schemeClr val="accent1"/>
                </a:solidFill>
              </a:rPr>
              <a:t>2</a:t>
            </a:r>
            <a:r>
              <a:rPr lang="en-US" i="1" dirty="0">
                <a:solidFill>
                  <a:schemeClr val="accent1"/>
                </a:solidFill>
              </a:rPr>
              <a:t> + bx + c)</a:t>
            </a:r>
          </a:p>
          <a:p>
            <a:pPr lvl="1"/>
            <a:r>
              <a:rPr lang="en-US" dirty="0"/>
              <a:t>Write two sets of parentheses  (          )(        )</a:t>
            </a:r>
          </a:p>
          <a:p>
            <a:pPr lvl="1"/>
            <a:r>
              <a:rPr lang="en-US" dirty="0"/>
              <a:t>Guess and Check</a:t>
            </a:r>
          </a:p>
          <a:p>
            <a:pPr lvl="2"/>
            <a:r>
              <a:rPr lang="en-US" dirty="0"/>
              <a:t>The Firsts multiply to make </a:t>
            </a:r>
            <a:r>
              <a:rPr lang="en-US" i="1" dirty="0"/>
              <a:t>ax</a:t>
            </a:r>
            <a:r>
              <a:rPr lang="en-US" baseline="30000" dirty="0"/>
              <a:t>2</a:t>
            </a:r>
          </a:p>
          <a:p>
            <a:pPr lvl="2"/>
            <a:r>
              <a:rPr lang="en-US" dirty="0"/>
              <a:t>The Lasts multiply to make </a:t>
            </a:r>
            <a:r>
              <a:rPr lang="en-US" i="1" dirty="0"/>
              <a:t>c</a:t>
            </a:r>
          </a:p>
          <a:p>
            <a:pPr lvl="2"/>
            <a:r>
              <a:rPr lang="en-US" dirty="0"/>
              <a:t>The Outers + Inners make </a:t>
            </a:r>
            <a:r>
              <a:rPr lang="en-US" i="1" dirty="0"/>
              <a:t>bx</a:t>
            </a:r>
          </a:p>
          <a:p>
            <a:pPr lvl="1"/>
            <a:r>
              <a:rPr lang="en-US" i="1" dirty="0"/>
              <a:t>x</a:t>
            </a:r>
            <a:r>
              <a:rPr lang="en-US" baseline="30000" dirty="0"/>
              <a:t>2</a:t>
            </a:r>
            <a:r>
              <a:rPr lang="en-US" dirty="0"/>
              <a:t> + 7</a:t>
            </a:r>
            <a:r>
              <a:rPr lang="en-US" i="1" dirty="0"/>
              <a:t>x</a:t>
            </a:r>
            <a:r>
              <a:rPr lang="en-US" dirty="0"/>
              <a:t> + 10 =</a:t>
            </a:r>
          </a:p>
          <a:p>
            <a:pPr lvl="1"/>
            <a:endParaRPr lang="en-US" dirty="0"/>
          </a:p>
          <a:p>
            <a:pPr lvl="1"/>
            <a:endParaRPr lang="en-US" dirty="0"/>
          </a:p>
          <a:p>
            <a:pPr lvl="1"/>
            <a:r>
              <a:rPr lang="en-US" dirty="0"/>
              <a:t>6</a:t>
            </a:r>
            <a:r>
              <a:rPr lang="en-US" i="1" dirty="0"/>
              <a:t>x</a:t>
            </a:r>
            <a:r>
              <a:rPr lang="en-US" baseline="30000" dirty="0"/>
              <a:t>2</a:t>
            </a:r>
            <a:r>
              <a:rPr lang="en-US" dirty="0"/>
              <a:t> – 7</a:t>
            </a:r>
            <a:r>
              <a:rPr lang="en-US" i="1" dirty="0"/>
              <a:t>x</a:t>
            </a:r>
            <a:r>
              <a:rPr lang="en-US" dirty="0"/>
              <a:t> – 20 =</a:t>
            </a:r>
          </a:p>
          <a:p>
            <a:endParaRPr lang="en-US" dirty="0"/>
          </a:p>
        </p:txBody>
      </p:sp>
      <p:sp>
        <p:nvSpPr>
          <p:cNvPr id="6" name="Slide Number Placeholder 5">
            <a:extLst>
              <a:ext uri="{FF2B5EF4-FFF2-40B4-BE49-F238E27FC236}">
                <a16:creationId xmlns:a16="http://schemas.microsoft.com/office/drawing/2014/main" id="{1D1E5D57-705C-4401-BF2C-F345BDDBC37C}"/>
              </a:ext>
            </a:extLst>
          </p:cNvPr>
          <p:cNvSpPr>
            <a:spLocks noGrp="1"/>
          </p:cNvSpPr>
          <p:nvPr>
            <p:ph type="sldNum" sz="quarter" idx="12"/>
          </p:nvPr>
        </p:nvSpPr>
        <p:spPr/>
        <p:txBody>
          <a:bodyPr/>
          <a:lstStyle/>
          <a:p>
            <a:fld id="{E1B1CA06-119B-41E3-B6B4-C557F4F29D87}" type="slidenum">
              <a:rPr lang="en-US" smtClean="0"/>
              <a:t>14</a:t>
            </a:fld>
            <a:endParaRPr lang="en-US"/>
          </a:p>
        </p:txBody>
      </p:sp>
    </p:spTree>
    <p:extLst>
      <p:ext uri="{BB962C8B-B14F-4D97-AF65-F5344CB8AC3E}">
        <p14:creationId xmlns:p14="http://schemas.microsoft.com/office/powerpoint/2010/main" val="3857442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4-02 Factor and Solve Polynomial Equations (4.4)</a:t>
            </a:r>
            <a:endParaRPr lang="en-US" dirty="0"/>
          </a:p>
        </p:txBody>
      </p:sp>
      <p:sp>
        <p:nvSpPr>
          <p:cNvPr id="3" name="Content Placeholder 2"/>
          <p:cNvSpPr>
            <a:spLocks noGrp="1"/>
          </p:cNvSpPr>
          <p:nvPr>
            <p:ph idx="1"/>
          </p:nvPr>
        </p:nvSpPr>
        <p:spPr/>
        <p:txBody>
          <a:bodyPr/>
          <a:lstStyle/>
          <a:p>
            <a:r>
              <a:rPr lang="en-US" i="1" dirty="0">
                <a:solidFill>
                  <a:schemeClr val="accent1"/>
                </a:solidFill>
              </a:rPr>
              <a:t>Four terms (Grouping)</a:t>
            </a:r>
          </a:p>
          <a:p>
            <a:pPr lvl="2"/>
            <a:r>
              <a:rPr lang="en-US" dirty="0"/>
              <a:t>Group the terms into sets of two so that you can factor a common factor out of each set</a:t>
            </a:r>
          </a:p>
          <a:p>
            <a:pPr lvl="2"/>
            <a:r>
              <a:rPr lang="en-US" dirty="0"/>
              <a:t>Then factor the factored sets (Factor twice)</a:t>
            </a:r>
          </a:p>
          <a:p>
            <a:pPr lvl="1"/>
            <a:r>
              <a:rPr lang="en-US" i="1" dirty="0"/>
              <a:t>b</a:t>
            </a:r>
            <a:r>
              <a:rPr lang="en-US" baseline="30000" dirty="0"/>
              <a:t>3</a:t>
            </a:r>
            <a:r>
              <a:rPr lang="en-US" dirty="0"/>
              <a:t> – 3</a:t>
            </a:r>
            <a:r>
              <a:rPr lang="en-US" i="1" dirty="0"/>
              <a:t>b</a:t>
            </a:r>
            <a:r>
              <a:rPr lang="en-US" baseline="30000" dirty="0"/>
              <a:t>2</a:t>
            </a:r>
            <a:r>
              <a:rPr lang="en-US" dirty="0"/>
              <a:t> – 4</a:t>
            </a:r>
            <a:r>
              <a:rPr lang="en-US" i="1" dirty="0"/>
              <a:t>b</a:t>
            </a:r>
            <a:r>
              <a:rPr lang="en-US" dirty="0"/>
              <a:t> + 12 =</a:t>
            </a:r>
          </a:p>
        </p:txBody>
      </p:sp>
      <p:sp>
        <p:nvSpPr>
          <p:cNvPr id="6" name="Slide Number Placeholder 5">
            <a:extLst>
              <a:ext uri="{FF2B5EF4-FFF2-40B4-BE49-F238E27FC236}">
                <a16:creationId xmlns:a16="http://schemas.microsoft.com/office/drawing/2014/main" id="{958256A7-9CF5-4312-93B7-A819265BA582}"/>
              </a:ext>
            </a:extLst>
          </p:cNvPr>
          <p:cNvSpPr>
            <a:spLocks noGrp="1"/>
          </p:cNvSpPr>
          <p:nvPr>
            <p:ph type="sldNum" sz="quarter" idx="12"/>
          </p:nvPr>
        </p:nvSpPr>
        <p:spPr/>
        <p:txBody>
          <a:bodyPr/>
          <a:lstStyle/>
          <a:p>
            <a:fld id="{E1B1CA06-119B-41E3-B6B4-C557F4F29D87}" type="slidenum">
              <a:rPr lang="en-US" smtClean="0"/>
              <a:t>15</a:t>
            </a:fld>
            <a:endParaRPr lang="en-US"/>
          </a:p>
        </p:txBody>
      </p:sp>
    </p:spTree>
    <p:extLst>
      <p:ext uri="{BB962C8B-B14F-4D97-AF65-F5344CB8AC3E}">
        <p14:creationId xmlns:p14="http://schemas.microsoft.com/office/powerpoint/2010/main" val="638203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4-02 Factor and Solve Polynomial Equations (4.4)</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3"/>
            </a:pPr>
            <a:r>
              <a:rPr lang="en-US" b="1" dirty="0"/>
              <a:t>Try factoring more!</a:t>
            </a:r>
            <a:endParaRPr lang="en-US" dirty="0"/>
          </a:p>
          <a:p>
            <a:pPr lvl="1"/>
            <a:r>
              <a:rPr lang="en-US" i="1" dirty="0"/>
              <a:t>a</a:t>
            </a:r>
            <a:r>
              <a:rPr lang="en-US" baseline="30000" dirty="0"/>
              <a:t>2</a:t>
            </a:r>
            <a:r>
              <a:rPr lang="en-US" i="1" dirty="0"/>
              <a:t>x</a:t>
            </a:r>
            <a:r>
              <a:rPr lang="en-US" dirty="0"/>
              <a:t> – </a:t>
            </a:r>
            <a:r>
              <a:rPr lang="en-US" i="1" dirty="0"/>
              <a:t>b</a:t>
            </a:r>
            <a:r>
              <a:rPr lang="en-US" baseline="30000" dirty="0"/>
              <a:t>2</a:t>
            </a:r>
            <a:r>
              <a:rPr lang="en-US" i="1" dirty="0"/>
              <a:t>x</a:t>
            </a:r>
            <a:r>
              <a:rPr lang="en-US" dirty="0"/>
              <a:t> + </a:t>
            </a:r>
            <a:r>
              <a:rPr lang="en-US" i="1" dirty="0"/>
              <a:t>a</a:t>
            </a:r>
            <a:r>
              <a:rPr lang="en-US" baseline="30000" dirty="0"/>
              <a:t>2</a:t>
            </a:r>
            <a:r>
              <a:rPr lang="en-US" i="1" dirty="0"/>
              <a:t>y</a:t>
            </a:r>
            <a:r>
              <a:rPr lang="en-US" dirty="0"/>
              <a:t> – </a:t>
            </a:r>
            <a:r>
              <a:rPr lang="en-US" i="1" dirty="0"/>
              <a:t>b</a:t>
            </a:r>
            <a:r>
              <a:rPr lang="en-US" baseline="30000" dirty="0"/>
              <a:t>2</a:t>
            </a:r>
            <a:r>
              <a:rPr lang="en-US" i="1" dirty="0"/>
              <a:t>y</a:t>
            </a:r>
            <a:r>
              <a:rPr lang="en-US" dirty="0"/>
              <a:t> =</a:t>
            </a:r>
          </a:p>
          <a:p>
            <a:endParaRPr lang="en-US" dirty="0"/>
          </a:p>
        </p:txBody>
      </p:sp>
      <p:sp>
        <p:nvSpPr>
          <p:cNvPr id="6" name="Slide Number Placeholder 5">
            <a:extLst>
              <a:ext uri="{FF2B5EF4-FFF2-40B4-BE49-F238E27FC236}">
                <a16:creationId xmlns:a16="http://schemas.microsoft.com/office/drawing/2014/main" id="{FF5E59E0-F16E-415D-8479-F07B67F07892}"/>
              </a:ext>
            </a:extLst>
          </p:cNvPr>
          <p:cNvSpPr>
            <a:spLocks noGrp="1"/>
          </p:cNvSpPr>
          <p:nvPr>
            <p:ph type="sldNum" sz="quarter" idx="12"/>
          </p:nvPr>
        </p:nvSpPr>
        <p:spPr/>
        <p:txBody>
          <a:bodyPr/>
          <a:lstStyle/>
          <a:p>
            <a:fld id="{E1B1CA06-119B-41E3-B6B4-C557F4F29D87}" type="slidenum">
              <a:rPr lang="en-US" smtClean="0"/>
              <a:t>16</a:t>
            </a:fld>
            <a:endParaRPr lang="en-US"/>
          </a:p>
        </p:txBody>
      </p:sp>
    </p:spTree>
    <p:extLst>
      <p:ext uri="{BB962C8B-B14F-4D97-AF65-F5344CB8AC3E}">
        <p14:creationId xmlns:p14="http://schemas.microsoft.com/office/powerpoint/2010/main" val="2206518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4-02 Factor and Solve Polynomial Equations (4.4)</a:t>
            </a:r>
            <a:endParaRPr lang="en-US" dirty="0"/>
          </a:p>
        </p:txBody>
      </p:sp>
      <p:sp>
        <p:nvSpPr>
          <p:cNvPr id="3" name="Content Placeholder 2"/>
          <p:cNvSpPr>
            <a:spLocks noGrp="1"/>
          </p:cNvSpPr>
          <p:nvPr>
            <p:ph sz="half" idx="1"/>
          </p:nvPr>
        </p:nvSpPr>
        <p:spPr/>
        <p:txBody>
          <a:bodyPr/>
          <a:lstStyle/>
          <a:p>
            <a:pPr lvl="0"/>
            <a:r>
              <a:rPr lang="en-US" dirty="0"/>
              <a:t>3</a:t>
            </a:r>
            <a:r>
              <a:rPr lang="en-US" i="1" dirty="0"/>
              <a:t>a</a:t>
            </a:r>
            <a:r>
              <a:rPr lang="en-US" baseline="30000" dirty="0"/>
              <a:t>2</a:t>
            </a:r>
            <a:r>
              <a:rPr lang="en-US" i="1" dirty="0"/>
              <a:t>z</a:t>
            </a:r>
            <a:r>
              <a:rPr lang="en-US" dirty="0"/>
              <a:t> – 27</a:t>
            </a:r>
            <a:r>
              <a:rPr lang="en-US" i="1" dirty="0"/>
              <a:t>z</a:t>
            </a:r>
            <a:r>
              <a:rPr lang="en-US" dirty="0"/>
              <a:t> =</a:t>
            </a:r>
          </a:p>
          <a:p>
            <a:pPr lvl="0"/>
            <a:endParaRPr lang="en-US" dirty="0"/>
          </a:p>
          <a:p>
            <a:pPr lvl="0"/>
            <a:endParaRPr lang="en-US" dirty="0"/>
          </a:p>
          <a:p>
            <a:pPr lvl="0"/>
            <a:endParaRPr lang="en-US" dirty="0"/>
          </a:p>
          <a:p>
            <a:pPr lvl="0"/>
            <a:endParaRPr lang="en-US" dirty="0"/>
          </a:p>
          <a:p>
            <a:pPr lvl="0"/>
            <a:endParaRPr lang="en-US" dirty="0"/>
          </a:p>
        </p:txBody>
      </p:sp>
      <p:sp>
        <p:nvSpPr>
          <p:cNvPr id="4" name="Content Placeholder 3"/>
          <p:cNvSpPr>
            <a:spLocks noGrp="1"/>
          </p:cNvSpPr>
          <p:nvPr>
            <p:ph sz="half" idx="2"/>
          </p:nvPr>
        </p:nvSpPr>
        <p:spPr/>
        <p:txBody>
          <a:bodyPr/>
          <a:lstStyle/>
          <a:p>
            <a:pPr lvl="0"/>
            <a:r>
              <a:rPr lang="en-US" i="1" dirty="0"/>
              <a:t>n</a:t>
            </a:r>
            <a:r>
              <a:rPr lang="en-US" baseline="30000" dirty="0"/>
              <a:t>4</a:t>
            </a:r>
            <a:r>
              <a:rPr lang="en-US" dirty="0"/>
              <a:t> – 81 =</a:t>
            </a:r>
          </a:p>
          <a:p>
            <a:endParaRPr lang="en-US" dirty="0"/>
          </a:p>
        </p:txBody>
      </p:sp>
      <p:sp>
        <p:nvSpPr>
          <p:cNvPr id="8" name="Slide Number Placeholder 7">
            <a:extLst>
              <a:ext uri="{FF2B5EF4-FFF2-40B4-BE49-F238E27FC236}">
                <a16:creationId xmlns:a16="http://schemas.microsoft.com/office/drawing/2014/main" id="{2813DAF2-ED4A-48C1-B806-F702CF0FE8BE}"/>
              </a:ext>
            </a:extLst>
          </p:cNvPr>
          <p:cNvSpPr>
            <a:spLocks noGrp="1"/>
          </p:cNvSpPr>
          <p:nvPr>
            <p:ph type="sldNum" sz="quarter" idx="12"/>
          </p:nvPr>
        </p:nvSpPr>
        <p:spPr/>
        <p:txBody>
          <a:bodyPr/>
          <a:lstStyle/>
          <a:p>
            <a:fld id="{E1B1CA06-119B-41E3-B6B4-C557F4F29D87}" type="slidenum">
              <a:rPr lang="en-US" smtClean="0"/>
              <a:t>17</a:t>
            </a:fld>
            <a:endParaRPr lang="en-US"/>
          </a:p>
        </p:txBody>
      </p:sp>
    </p:spTree>
    <p:extLst>
      <p:ext uri="{BB962C8B-B14F-4D97-AF65-F5344CB8AC3E}">
        <p14:creationId xmlns:p14="http://schemas.microsoft.com/office/powerpoint/2010/main" val="101982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4-02 Factor and Solve Polynomial Equations (4.4)</a:t>
            </a:r>
            <a:endParaRPr lang="en-US" dirty="0"/>
          </a:p>
        </p:txBody>
      </p:sp>
      <p:sp>
        <p:nvSpPr>
          <p:cNvPr id="3" name="Content Placeholder 2"/>
          <p:cNvSpPr>
            <a:spLocks noGrp="1"/>
          </p:cNvSpPr>
          <p:nvPr>
            <p:ph idx="1"/>
          </p:nvPr>
        </p:nvSpPr>
        <p:spPr/>
        <p:txBody>
          <a:bodyPr/>
          <a:lstStyle/>
          <a:p>
            <a:r>
              <a:rPr lang="en-US" b="1" dirty="0"/>
              <a:t>Solving Equations by Factoring</a:t>
            </a:r>
          </a:p>
          <a:p>
            <a:pPr marL="971550" lvl="1" indent="-514350">
              <a:buFont typeface="+mj-lt"/>
              <a:buAutoNum type="arabicPeriod"/>
            </a:pPr>
            <a:r>
              <a:rPr lang="en-US" dirty="0"/>
              <a:t>Make = 0 </a:t>
            </a:r>
          </a:p>
          <a:p>
            <a:pPr marL="971550" lvl="1" indent="-514350">
              <a:buFont typeface="+mj-lt"/>
              <a:buAutoNum type="arabicPeriod"/>
            </a:pPr>
            <a:r>
              <a:rPr lang="en-US" dirty="0"/>
              <a:t>Factor</a:t>
            </a:r>
          </a:p>
          <a:p>
            <a:pPr marL="971550" lvl="1" indent="-514350">
              <a:buFont typeface="+mj-lt"/>
              <a:buAutoNum type="arabicPeriod"/>
            </a:pPr>
            <a:r>
              <a:rPr lang="en-US" dirty="0"/>
              <a:t>Make each factor = 0 because if one factor is zero, 0 time anything = 0</a:t>
            </a:r>
          </a:p>
          <a:p>
            <a:endParaRPr lang="en-US" dirty="0"/>
          </a:p>
        </p:txBody>
      </p:sp>
      <p:sp>
        <p:nvSpPr>
          <p:cNvPr id="6" name="Slide Number Placeholder 5">
            <a:extLst>
              <a:ext uri="{FF2B5EF4-FFF2-40B4-BE49-F238E27FC236}">
                <a16:creationId xmlns:a16="http://schemas.microsoft.com/office/drawing/2014/main" id="{3ACA0362-4D9D-428C-8B64-2E42033AAF7B}"/>
              </a:ext>
            </a:extLst>
          </p:cNvPr>
          <p:cNvSpPr>
            <a:spLocks noGrp="1"/>
          </p:cNvSpPr>
          <p:nvPr>
            <p:ph type="sldNum" sz="quarter" idx="12"/>
          </p:nvPr>
        </p:nvSpPr>
        <p:spPr/>
        <p:txBody>
          <a:bodyPr/>
          <a:lstStyle/>
          <a:p>
            <a:fld id="{E1B1CA06-119B-41E3-B6B4-C557F4F29D87}" type="slidenum">
              <a:rPr lang="en-US" smtClean="0"/>
              <a:t>18</a:t>
            </a:fld>
            <a:endParaRPr lang="en-US"/>
          </a:p>
        </p:txBody>
      </p:sp>
    </p:spTree>
    <p:extLst>
      <p:ext uri="{BB962C8B-B14F-4D97-AF65-F5344CB8AC3E}">
        <p14:creationId xmlns:p14="http://schemas.microsoft.com/office/powerpoint/2010/main" val="337845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4-02 Factor and Solve Polynomial Equations (4.4)</a:t>
            </a:r>
            <a:endParaRPr lang="en-US" dirty="0"/>
          </a:p>
        </p:txBody>
      </p:sp>
      <p:sp>
        <p:nvSpPr>
          <p:cNvPr id="3" name="Content Placeholder 2"/>
          <p:cNvSpPr>
            <a:spLocks noGrp="1"/>
          </p:cNvSpPr>
          <p:nvPr>
            <p:ph idx="1"/>
          </p:nvPr>
        </p:nvSpPr>
        <p:spPr/>
        <p:txBody>
          <a:bodyPr/>
          <a:lstStyle/>
          <a:p>
            <a:r>
              <a:rPr lang="en-US" dirty="0"/>
              <a:t>2</a:t>
            </a:r>
            <a:r>
              <a:rPr lang="en-US" i="1" dirty="0"/>
              <a:t>x</a:t>
            </a:r>
            <a:r>
              <a:rPr lang="en-US" baseline="30000" dirty="0"/>
              <a:t>5</a:t>
            </a:r>
            <a:r>
              <a:rPr lang="en-US" dirty="0"/>
              <a:t> = 18</a:t>
            </a:r>
            <a:r>
              <a:rPr lang="en-US" i="1" dirty="0"/>
              <a:t>x</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6" name="Slide Number Placeholder 5">
            <a:extLst>
              <a:ext uri="{FF2B5EF4-FFF2-40B4-BE49-F238E27FC236}">
                <a16:creationId xmlns:a16="http://schemas.microsoft.com/office/drawing/2014/main" id="{03F11C01-88FB-45B8-BC64-AA695FB0CACA}"/>
              </a:ext>
            </a:extLst>
          </p:cNvPr>
          <p:cNvSpPr>
            <a:spLocks noGrp="1"/>
          </p:cNvSpPr>
          <p:nvPr>
            <p:ph type="sldNum" sz="quarter" idx="12"/>
          </p:nvPr>
        </p:nvSpPr>
        <p:spPr/>
        <p:txBody>
          <a:bodyPr/>
          <a:lstStyle/>
          <a:p>
            <a:fld id="{E1B1CA06-119B-41E3-B6B4-C557F4F29D87}" type="slidenum">
              <a:rPr lang="en-US" smtClean="0"/>
              <a:t>19</a:t>
            </a:fld>
            <a:endParaRPr lang="en-US"/>
          </a:p>
        </p:txBody>
      </p:sp>
    </p:spTree>
    <p:extLst>
      <p:ext uri="{BB962C8B-B14F-4D97-AF65-F5344CB8AC3E}">
        <p14:creationId xmlns:p14="http://schemas.microsoft.com/office/powerpoint/2010/main" val="400843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Slideshow was developed to accompany the textbook</a:t>
            </a:r>
          </a:p>
          <a:p>
            <a:pPr lvl="1"/>
            <a:r>
              <a:rPr lang="en-US" i="1" dirty="0"/>
              <a:t>Big Ideas Algebra 2</a:t>
            </a:r>
          </a:p>
          <a:p>
            <a:pPr lvl="1"/>
            <a:r>
              <a:rPr lang="en-US" i="1" dirty="0"/>
              <a:t>By Larson, R., Boswell</a:t>
            </a:r>
          </a:p>
          <a:p>
            <a:pPr lvl="1"/>
            <a:r>
              <a:rPr lang="en-US" i="1" dirty="0"/>
              <a:t>2022 K12 (National Geographic/Cengage)</a:t>
            </a:r>
          </a:p>
          <a:p>
            <a:r>
              <a:rPr lang="en-US" dirty="0"/>
              <a:t>Some examples and diagrams are taken from the textbook.</a:t>
            </a:r>
          </a:p>
          <a:p>
            <a:endParaRPr lang="en-US" i="1" dirty="0"/>
          </a:p>
          <a:p>
            <a:endParaRPr lang="en-US" dirty="0"/>
          </a:p>
        </p:txBody>
      </p:sp>
      <p:sp>
        <p:nvSpPr>
          <p:cNvPr id="4" name="Rectangle 3"/>
          <p:cNvSpPr/>
          <p:nvPr/>
        </p:nvSpPr>
        <p:spPr bwMode="auto">
          <a:xfrm>
            <a:off x="6400800" y="5532876"/>
            <a:ext cx="5791200" cy="1320800"/>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121920" tIns="60960" rIns="121920" bIns="60960" numCol="1" rtlCol="0" anchor="t" anchorCtr="0" compatLnSpc="1">
            <a:prstTxWarp prst="textNoShape">
              <a:avLst/>
            </a:prstTxWarp>
          </a:bodyPr>
          <a:lstStyle/>
          <a:p>
            <a:r>
              <a:rPr lang="en-US" sz="2400" dirty="0"/>
              <a:t>Slides created by </a:t>
            </a:r>
          </a:p>
          <a:p>
            <a:r>
              <a:rPr lang="en-US" sz="2400" dirty="0"/>
              <a:t>Richard Wright, Andrews Academy </a:t>
            </a:r>
          </a:p>
          <a:p>
            <a:pPr defTabSz="1219170" eaLnBrk="0" fontAlgn="base" hangingPunct="0">
              <a:spcBef>
                <a:spcPct val="0"/>
              </a:spcBef>
              <a:spcAft>
                <a:spcPct val="0"/>
              </a:spcAft>
            </a:pPr>
            <a:r>
              <a:rPr lang="en-US" sz="2400" dirty="0">
                <a:solidFill>
                  <a:schemeClr val="tx1"/>
                </a:solidFill>
                <a:latin typeface="Comic Sans MS" pitchFamily="66" charset="0"/>
                <a:hlinkClick r:id="rId3"/>
              </a:rPr>
              <a:t>rwright@andrews.edu</a:t>
            </a:r>
            <a:r>
              <a:rPr lang="en-US" sz="2400" dirty="0">
                <a:solidFill>
                  <a:schemeClr val="tx1"/>
                </a:solidFill>
                <a:latin typeface="Comic Sans MS" pitchFamily="66" charset="0"/>
              </a:rPr>
              <a:t> </a:t>
            </a:r>
          </a:p>
        </p:txBody>
      </p:sp>
      <p:sp>
        <p:nvSpPr>
          <p:cNvPr id="5" name="Slide Number Placeholder 4">
            <a:extLst>
              <a:ext uri="{FF2B5EF4-FFF2-40B4-BE49-F238E27FC236}">
                <a16:creationId xmlns:a16="http://schemas.microsoft.com/office/drawing/2014/main" id="{40E2F7C9-F885-4421-83E4-7B29EEF02FCA}"/>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237722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3A19-86C8-412F-B6D2-E87E0E26FDCE}"/>
              </a:ext>
            </a:extLst>
          </p:cNvPr>
          <p:cNvSpPr>
            <a:spLocks noGrp="1"/>
          </p:cNvSpPr>
          <p:nvPr>
            <p:ph type="title"/>
          </p:nvPr>
        </p:nvSpPr>
        <p:spPr/>
        <p:txBody>
          <a:bodyPr/>
          <a:lstStyle/>
          <a:p>
            <a:r>
              <a:rPr lang="en-US" b="1" dirty="0"/>
              <a:t>4-03 Divide Polynomials (4.3)</a:t>
            </a:r>
            <a:endParaRPr lang="en-US" dirty="0"/>
          </a:p>
        </p:txBody>
      </p:sp>
      <p:sp>
        <p:nvSpPr>
          <p:cNvPr id="3" name="Text Placeholder 2">
            <a:extLst>
              <a:ext uri="{FF2B5EF4-FFF2-40B4-BE49-F238E27FC236}">
                <a16:creationId xmlns:a16="http://schemas.microsoft.com/office/drawing/2014/main" id="{0778A0D1-D406-44F0-AF88-D7D5AA79A907}"/>
              </a:ext>
            </a:extLst>
          </p:cNvPr>
          <p:cNvSpPr>
            <a:spLocks noGrp="1"/>
          </p:cNvSpPr>
          <p:nvPr>
            <p:ph type="body" idx="1"/>
          </p:nvPr>
        </p:nvSpPr>
        <p:spPr/>
        <p:txBody>
          <a:bodyPr>
            <a:normAutofit lnSpcReduction="10000"/>
          </a:bodyPr>
          <a:lstStyle/>
          <a:p>
            <a:r>
              <a:rPr lang="en-US" dirty="0"/>
              <a:t>Objectives:</a:t>
            </a:r>
          </a:p>
          <a:p>
            <a:pPr marL="342900" indent="-342900">
              <a:buFont typeface="Arial" panose="020B0604020202020204" pitchFamily="34" charset="0"/>
              <a:buChar char="•"/>
            </a:pPr>
            <a:r>
              <a:rPr lang="en-US" dirty="0"/>
              <a:t>Divide polynomials with long division.</a:t>
            </a:r>
          </a:p>
          <a:p>
            <a:pPr marL="342900" indent="-342900">
              <a:buFont typeface="Arial" panose="020B0604020202020204" pitchFamily="34" charset="0"/>
              <a:buChar char="•"/>
            </a:pPr>
            <a:r>
              <a:rPr lang="en-US" dirty="0"/>
              <a:t>Divide polynomials with synthetic division.</a:t>
            </a:r>
          </a:p>
        </p:txBody>
      </p:sp>
      <p:sp>
        <p:nvSpPr>
          <p:cNvPr id="4" name="Slide Number Placeholder 3">
            <a:extLst>
              <a:ext uri="{FF2B5EF4-FFF2-40B4-BE49-F238E27FC236}">
                <a16:creationId xmlns:a16="http://schemas.microsoft.com/office/drawing/2014/main" id="{6F44B963-8E80-4C11-AEE0-A23152640760}"/>
              </a:ext>
            </a:extLst>
          </p:cNvPr>
          <p:cNvSpPr>
            <a:spLocks noGrp="1"/>
          </p:cNvSpPr>
          <p:nvPr>
            <p:ph type="sldNum" sz="quarter" idx="12"/>
          </p:nvPr>
        </p:nvSpPr>
        <p:spPr/>
        <p:txBody>
          <a:bodyPr/>
          <a:lstStyle/>
          <a:p>
            <a:fld id="{E1B1CA06-119B-41E3-B6B4-C557F4F29D87}" type="slidenum">
              <a:rPr lang="en-US" smtClean="0"/>
              <a:t>20</a:t>
            </a:fld>
            <a:endParaRPr lang="en-US"/>
          </a:p>
        </p:txBody>
      </p:sp>
    </p:spTree>
    <p:extLst>
      <p:ext uri="{BB962C8B-B14F-4D97-AF65-F5344CB8AC3E}">
        <p14:creationId xmlns:p14="http://schemas.microsoft.com/office/powerpoint/2010/main" val="296757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4-03 Divide Polynomials (4.3)</a:t>
            </a:r>
            <a:endParaRPr lang="en-US" dirty="0"/>
          </a:p>
        </p:txBody>
      </p:sp>
      <p:sp>
        <p:nvSpPr>
          <p:cNvPr id="3" name="Content Placeholder 2"/>
          <p:cNvSpPr>
            <a:spLocks noGrp="1"/>
          </p:cNvSpPr>
          <p:nvPr>
            <p:ph idx="1"/>
          </p:nvPr>
        </p:nvSpPr>
        <p:spPr/>
        <p:txBody>
          <a:bodyPr/>
          <a:lstStyle/>
          <a:p>
            <a:r>
              <a:rPr lang="en-US"/>
              <a:t>So far we done add, subtracting, and multiplying polynomials.  </a:t>
            </a:r>
          </a:p>
          <a:p>
            <a:r>
              <a:rPr lang="en-US"/>
              <a:t>Factoring is similar to division, but it isn’t really division.  </a:t>
            </a:r>
          </a:p>
          <a:p>
            <a:r>
              <a:rPr lang="en-US"/>
              <a:t>Today we will deal with real polynomial division.</a:t>
            </a:r>
          </a:p>
          <a:p>
            <a:endParaRPr lang="en-US" dirty="0"/>
          </a:p>
        </p:txBody>
      </p:sp>
      <p:sp>
        <p:nvSpPr>
          <p:cNvPr id="6" name="Slide Number Placeholder 5">
            <a:extLst>
              <a:ext uri="{FF2B5EF4-FFF2-40B4-BE49-F238E27FC236}">
                <a16:creationId xmlns:a16="http://schemas.microsoft.com/office/drawing/2014/main" id="{4259A4C7-D64A-426F-AEA1-ACC10F4F5E90}"/>
              </a:ext>
            </a:extLst>
          </p:cNvPr>
          <p:cNvSpPr>
            <a:spLocks noGrp="1"/>
          </p:cNvSpPr>
          <p:nvPr>
            <p:ph type="sldNum" sz="quarter" idx="12"/>
          </p:nvPr>
        </p:nvSpPr>
        <p:spPr/>
        <p:txBody>
          <a:bodyPr/>
          <a:lstStyle/>
          <a:p>
            <a:fld id="{E1B1CA06-119B-41E3-B6B4-C557F4F29D87}" type="slidenum">
              <a:rPr lang="en-US" smtClean="0"/>
              <a:t>21</a:t>
            </a:fld>
            <a:endParaRPr lang="en-US"/>
          </a:p>
        </p:txBody>
      </p:sp>
    </p:spTree>
    <p:extLst>
      <p:ext uri="{BB962C8B-B14F-4D97-AF65-F5344CB8AC3E}">
        <p14:creationId xmlns:p14="http://schemas.microsoft.com/office/powerpoint/2010/main" val="158288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D6D8-4EDD-4398-AF28-7F09C8CDD805}"/>
              </a:ext>
            </a:extLst>
          </p:cNvPr>
          <p:cNvSpPr>
            <a:spLocks noGrp="1"/>
          </p:cNvSpPr>
          <p:nvPr>
            <p:ph type="title"/>
          </p:nvPr>
        </p:nvSpPr>
        <p:spPr/>
        <p:txBody>
          <a:bodyPr/>
          <a:lstStyle/>
          <a:p>
            <a:r>
              <a:rPr lang="en-US" b="1" dirty="0"/>
              <a:t>4-03 Divide Polynomials (4.3)</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D7FC675-F192-4D32-95B8-75E0C9A51607}"/>
                  </a:ext>
                </a:extLst>
              </p:cNvPr>
              <p:cNvSpPr>
                <a:spLocks noGrp="1"/>
              </p:cNvSpPr>
              <p:nvPr>
                <p:ph idx="1"/>
              </p:nvPr>
            </p:nvSpPr>
            <p:spPr/>
            <p:txBody>
              <a:bodyPr>
                <a:normAutofit/>
              </a:bodyPr>
              <a:lstStyle/>
              <a:p>
                <a:r>
                  <a:rPr lang="en-US" b="1" dirty="0"/>
                  <a:t>Polynomial Long Division</a:t>
                </a:r>
                <a:endParaRPr lang="en-US" dirty="0"/>
              </a:p>
              <a:p>
                <a:pPr marL="514350" indent="-514350">
                  <a:buFont typeface="+mj-lt"/>
                  <a:buAutoNum type="arabicPeriod"/>
                </a:pPr>
                <a:r>
                  <a:rPr lang="en-US" dirty="0"/>
                  <a:t>Set up the division problem. </a:t>
                </a:r>
                <a14:m>
                  <m:oMath xmlns:m="http://schemas.openxmlformats.org/officeDocument/2006/math">
                    <m:r>
                      <a:rPr lang="en-US" b="1" i="1" dirty="0" smtClean="0">
                        <a:latin typeface="Cambria Math" panose="02040503050406030204" pitchFamily="18" charset="0"/>
                      </a:rPr>
                      <m:t>𝒅𝒊𝒗𝒊𝒔𝒐𝒓</m:t>
                    </m:r>
                    <m:acc>
                      <m:accPr>
                        <m:chr m:val="̅"/>
                        <m:ctrlPr>
                          <a:rPr lang="en-US" b="1" i="1" dirty="0" smtClean="0">
                            <a:latin typeface="Cambria Math" panose="02040503050406030204" pitchFamily="18" charset="0"/>
                          </a:rPr>
                        </m:ctrlPr>
                      </m:accPr>
                      <m:e>
                        <m:r>
                          <a:rPr lang="en-US" b="1" i="1" dirty="0" smtClean="0">
                            <a:latin typeface="Cambria Math" panose="02040503050406030204" pitchFamily="18" charset="0"/>
                          </a:rPr>
                          <m:t>)</m:t>
                        </m:r>
                        <m:r>
                          <a:rPr lang="en-US" b="1" i="1" dirty="0" smtClean="0">
                            <a:latin typeface="Cambria Math" panose="02040503050406030204" pitchFamily="18" charset="0"/>
                          </a:rPr>
                          <m:t>𝒅𝒊𝒗𝒊𝒅𝒆𝒏𝒅</m:t>
                        </m:r>
                      </m:e>
                    </m:acc>
                  </m:oMath>
                </a14:m>
                <a:endParaRPr lang="en-US" b="1" dirty="0"/>
              </a:p>
              <a:p>
                <a:pPr marL="514350" indent="-514350">
                  <a:buFont typeface="+mj-lt"/>
                  <a:buAutoNum type="arabicPeriod"/>
                </a:pPr>
                <a:r>
                  <a:rPr lang="en-US" b="1" dirty="0"/>
                  <a:t>Divide</a:t>
                </a:r>
                <a:r>
                  <a:rPr lang="en-US" dirty="0"/>
                  <a:t> the leading term of the dividend by the leading term of the divisor.</a:t>
                </a:r>
              </a:p>
              <a:p>
                <a:pPr marL="514350" indent="-514350">
                  <a:buFont typeface="+mj-lt"/>
                  <a:buAutoNum type="arabicPeriod"/>
                </a:pPr>
                <a:r>
                  <a:rPr lang="en-US" b="1" dirty="0"/>
                  <a:t>Multiply</a:t>
                </a:r>
                <a:r>
                  <a:rPr lang="en-US" dirty="0"/>
                  <a:t> the answer by the divisor and write it below the like terms of the dividend.</a:t>
                </a:r>
              </a:p>
              <a:p>
                <a:pPr marL="514350" indent="-514350">
                  <a:buFont typeface="+mj-lt"/>
                  <a:buAutoNum type="arabicPeriod"/>
                </a:pPr>
                <a:r>
                  <a:rPr lang="en-US" b="1" dirty="0"/>
                  <a:t>Subtract</a:t>
                </a:r>
                <a:r>
                  <a:rPr lang="en-US" dirty="0"/>
                  <a:t> the bottom from the top.</a:t>
                </a:r>
              </a:p>
              <a:p>
                <a:pPr marL="514350" indent="-514350">
                  <a:buFont typeface="+mj-lt"/>
                  <a:buAutoNum type="arabicPeriod"/>
                </a:pPr>
                <a:r>
                  <a:rPr lang="en-US" b="1" dirty="0"/>
                  <a:t>Bring down </a:t>
                </a:r>
                <a:r>
                  <a:rPr lang="en-US" dirty="0"/>
                  <a:t>the next term of the dividend.</a:t>
                </a:r>
              </a:p>
              <a:p>
                <a:pPr marL="514350" indent="-514350">
                  <a:buFont typeface="+mj-lt"/>
                  <a:buAutoNum type="arabicPeriod"/>
                </a:pPr>
                <a:r>
                  <a:rPr lang="en-US" b="1" dirty="0"/>
                  <a:t>Repeat</a:t>
                </a:r>
                <a:r>
                  <a:rPr lang="en-US" dirty="0"/>
                  <a:t> steps 2–5 until reaching the last term of the dividend.</a:t>
                </a:r>
              </a:p>
              <a:p>
                <a:pPr marL="514350" indent="-514350">
                  <a:buFont typeface="+mj-lt"/>
                  <a:buAutoNum type="arabicPeriod"/>
                </a:pPr>
                <a:r>
                  <a:rPr lang="en-US" dirty="0"/>
                  <a:t>If the remainder is not zero, write it as a fraction using the divisor as the denominator.</a:t>
                </a:r>
              </a:p>
            </p:txBody>
          </p:sp>
        </mc:Choice>
        <mc:Fallback xmlns="">
          <p:sp>
            <p:nvSpPr>
              <p:cNvPr id="3" name="Content Placeholder 2">
                <a:extLst>
                  <a:ext uri="{FF2B5EF4-FFF2-40B4-BE49-F238E27FC236}">
                    <a16:creationId xmlns:a16="http://schemas.microsoft.com/office/drawing/2014/main" id="{4D7FC675-F192-4D32-95B8-75E0C9A51607}"/>
                  </a:ext>
                </a:extLst>
              </p:cNvPr>
              <p:cNvSpPr>
                <a:spLocks noGrp="1" noRot="1" noChangeAspect="1" noMove="1" noResize="1" noEditPoints="1" noAdjustHandles="1" noChangeArrowheads="1" noChangeShapeType="1" noTextEdit="1"/>
              </p:cNvSpPr>
              <p:nvPr>
                <p:ph idx="1"/>
              </p:nvPr>
            </p:nvSpPr>
            <p:spPr>
              <a:blipFill>
                <a:blip r:embed="rId2"/>
                <a:stretch>
                  <a:fillRect l="-850" t="-1887"/>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E05C6A75-DE77-48D5-9F1E-1F5240D624D0}"/>
              </a:ext>
            </a:extLst>
          </p:cNvPr>
          <p:cNvSpPr>
            <a:spLocks noGrp="1"/>
          </p:cNvSpPr>
          <p:nvPr>
            <p:ph type="sldNum" sz="quarter" idx="12"/>
          </p:nvPr>
        </p:nvSpPr>
        <p:spPr/>
        <p:txBody>
          <a:bodyPr/>
          <a:lstStyle/>
          <a:p>
            <a:fld id="{E1B1CA06-119B-41E3-B6B4-C557F4F29D87}" type="slidenum">
              <a:rPr lang="en-US" smtClean="0"/>
              <a:t>22</a:t>
            </a:fld>
            <a:endParaRPr lang="en-US"/>
          </a:p>
        </p:txBody>
      </p:sp>
    </p:spTree>
    <p:extLst>
      <p:ext uri="{BB962C8B-B14F-4D97-AF65-F5344CB8AC3E}">
        <p14:creationId xmlns:p14="http://schemas.microsoft.com/office/powerpoint/2010/main" val="312166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4-03 Divide Polynomials (4.3)</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half" idx="1"/>
              </p:nvPr>
            </p:nvSpPr>
            <p:spPr/>
            <p:txBody>
              <a:bodyPr/>
              <a:lstStyle/>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a:latin typeface="Cambria Math" panose="02040503050406030204" pitchFamily="18" charset="0"/>
                                </a:rPr>
                                <m:t>𝑦</m:t>
                              </m:r>
                            </m:e>
                            <m:sup>
                              <m:r>
                                <a:rPr lang="en-US">
                                  <a:latin typeface="Cambria Math" panose="02040503050406030204" pitchFamily="18" charset="0"/>
                                </a:rPr>
                                <m:t>4</m:t>
                              </m:r>
                            </m:sup>
                          </m:sSup>
                          <m:r>
                            <a:rPr lang="en-US">
                              <a:latin typeface="Cambria Math" panose="02040503050406030204" pitchFamily="18" charset="0"/>
                            </a:rPr>
                            <m:t>+2</m:t>
                          </m:r>
                          <m:sSup>
                            <m:sSupPr>
                              <m:ctrlPr>
                                <a:rPr lang="en-US" i="1">
                                  <a:latin typeface="Cambria Math" panose="02040503050406030204" pitchFamily="18" charset="0"/>
                                </a:rPr>
                              </m:ctrlPr>
                            </m:sSupPr>
                            <m:e>
                              <m:r>
                                <a:rPr lang="en-US">
                                  <a:latin typeface="Cambria Math" panose="02040503050406030204" pitchFamily="18" charset="0"/>
                                </a:rPr>
                                <m:t>𝑦</m:t>
                              </m:r>
                            </m:e>
                            <m:sup>
                              <m:r>
                                <a:rPr lang="en-US">
                                  <a:latin typeface="Cambria Math" panose="02040503050406030204" pitchFamily="18" charset="0"/>
                                </a:rPr>
                                <m:t>2</m:t>
                              </m:r>
                            </m:sup>
                          </m:sSup>
                          <m:r>
                            <a:rPr lang="en-US">
                              <a:latin typeface="Cambria Math" panose="02040503050406030204" pitchFamily="18" charset="0"/>
                            </a:rPr>
                            <m:t>−</m:t>
                          </m:r>
                          <m:r>
                            <a:rPr lang="en-US">
                              <a:latin typeface="Cambria Math" panose="02040503050406030204" pitchFamily="18" charset="0"/>
                            </a:rPr>
                            <m:t>𝑦</m:t>
                          </m:r>
                          <m:r>
                            <a:rPr lang="en-US">
                              <a:latin typeface="Cambria Math" panose="02040503050406030204" pitchFamily="18" charset="0"/>
                            </a:rPr>
                            <m:t>+5</m:t>
                          </m:r>
                        </m:num>
                        <m:den>
                          <m:sSup>
                            <m:sSupPr>
                              <m:ctrlPr>
                                <a:rPr lang="en-US" i="1">
                                  <a:latin typeface="Cambria Math" panose="02040503050406030204" pitchFamily="18" charset="0"/>
                                </a:rPr>
                              </m:ctrlPr>
                            </m:sSupPr>
                            <m:e>
                              <m:r>
                                <a:rPr lang="en-US">
                                  <a:latin typeface="Cambria Math" panose="02040503050406030204" pitchFamily="18" charset="0"/>
                                </a:rPr>
                                <m:t>𝑦</m:t>
                              </m:r>
                            </m:e>
                            <m:sup>
                              <m:r>
                                <a:rPr lang="en-US">
                                  <a:latin typeface="Cambria Math" panose="02040503050406030204" pitchFamily="18" charset="0"/>
                                </a:rPr>
                                <m:t>2</m:t>
                              </m:r>
                            </m:sup>
                          </m:sSup>
                          <m:r>
                            <a:rPr lang="en-US">
                              <a:latin typeface="Cambria Math" panose="02040503050406030204" pitchFamily="18" charset="0"/>
                            </a:rPr>
                            <m:t>−</m:t>
                          </m:r>
                          <m:r>
                            <a:rPr lang="en-US">
                              <a:latin typeface="Cambria Math" panose="02040503050406030204" pitchFamily="18" charset="0"/>
                            </a:rPr>
                            <m:t>𝑦</m:t>
                          </m:r>
                          <m:r>
                            <a:rPr lang="en-US">
                              <a:latin typeface="Cambria Math" panose="02040503050406030204" pitchFamily="18" charset="0"/>
                            </a:rPr>
                            <m:t>+1</m:t>
                          </m:r>
                        </m:den>
                      </m:f>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half" idx="1"/>
              </p:nvPr>
            </p:nvSpPr>
            <p:spPr>
              <a:blipFill>
                <a:blip r:embed="rId3"/>
                <a:stretch>
                  <a:fillRect/>
                </a:stretch>
              </a:blipFill>
            </p:spPr>
            <p:txBody>
              <a:bodyPr/>
              <a:lstStyle/>
              <a:p>
                <a:r>
                  <a:rPr lang="en-US">
                    <a:noFill/>
                  </a:rPr>
                  <a:t> </a:t>
                </a:r>
              </a:p>
            </p:txBody>
          </p:sp>
        </mc:Fallback>
      </mc:AlternateContent>
      <p:sp>
        <p:nvSpPr>
          <p:cNvPr id="6" name="Content Placeholder 5">
            <a:extLst>
              <a:ext uri="{FF2B5EF4-FFF2-40B4-BE49-F238E27FC236}">
                <a16:creationId xmlns:a16="http://schemas.microsoft.com/office/drawing/2014/main" id="{71492345-6184-47CE-86F8-91C91D712833}"/>
              </a:ext>
            </a:extLst>
          </p:cNvPr>
          <p:cNvSpPr>
            <a:spLocks noGrp="1"/>
          </p:cNvSpPr>
          <p:nvPr>
            <p:ph sz="half" idx="2"/>
          </p:nvPr>
        </p:nvSpPr>
        <p:spPr/>
        <p:txBody>
          <a:bodyPr/>
          <a:lstStyle/>
          <a:p>
            <a:endParaRPr lang="en-US"/>
          </a:p>
        </p:txBody>
      </p:sp>
      <p:sp>
        <p:nvSpPr>
          <p:cNvPr id="7" name="Slide Number Placeholder 6">
            <a:extLst>
              <a:ext uri="{FF2B5EF4-FFF2-40B4-BE49-F238E27FC236}">
                <a16:creationId xmlns:a16="http://schemas.microsoft.com/office/drawing/2014/main" id="{FAE03880-1216-4126-B0CB-062DC4720071}"/>
              </a:ext>
            </a:extLst>
          </p:cNvPr>
          <p:cNvSpPr>
            <a:spLocks noGrp="1"/>
          </p:cNvSpPr>
          <p:nvPr>
            <p:ph type="sldNum" sz="quarter" idx="12"/>
          </p:nvPr>
        </p:nvSpPr>
        <p:spPr/>
        <p:txBody>
          <a:bodyPr/>
          <a:lstStyle/>
          <a:p>
            <a:fld id="{E1B1CA06-119B-41E3-B6B4-C557F4F29D87}" type="slidenum">
              <a:rPr lang="en-US" smtClean="0"/>
              <a:t>23</a:t>
            </a:fld>
            <a:endParaRPr lang="en-US"/>
          </a:p>
        </p:txBody>
      </p:sp>
    </p:spTree>
    <p:extLst>
      <p:ext uri="{BB962C8B-B14F-4D97-AF65-F5344CB8AC3E}">
        <p14:creationId xmlns:p14="http://schemas.microsoft.com/office/powerpoint/2010/main" val="1801673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4-03 Divide Polynomials (4.3)</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half" idx="1"/>
              </p:nvPr>
            </p:nvSpPr>
            <p:spPr/>
            <p:txBody>
              <a:bodyPr/>
              <a:lstStyle/>
              <a:p>
                <a:pPr marL="0" indent="0">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sSup>
                            <m:sSupPr>
                              <m:ctrlPr>
                                <a:rPr lang="en-US" i="1" smtClean="0">
                                  <a:latin typeface="Cambria Math" panose="02040503050406030204" pitchFamily="18" charset="0"/>
                                </a:rPr>
                              </m:ctrlPr>
                            </m:sSupPr>
                            <m:e>
                              <m:r>
                                <a:rPr lang="en-US" smtClean="0">
                                  <a:latin typeface="Cambria Math" panose="02040503050406030204" pitchFamily="18" charset="0"/>
                                </a:rPr>
                                <m:t>𝑥</m:t>
                              </m:r>
                            </m:e>
                            <m:sup>
                              <m:r>
                                <a:rPr lang="en-US" smtClean="0">
                                  <a:latin typeface="Cambria Math" panose="02040503050406030204" pitchFamily="18" charset="0"/>
                                </a:rPr>
                                <m:t>3</m:t>
                              </m:r>
                            </m:sup>
                          </m:sSup>
                          <m:r>
                            <a:rPr lang="en-US" smtClean="0">
                              <a:latin typeface="Cambria Math" panose="02040503050406030204" pitchFamily="18" charset="0"/>
                            </a:rPr>
                            <m:t>+4</m:t>
                          </m:r>
                          <m:sSup>
                            <m:sSupPr>
                              <m:ctrlPr>
                                <a:rPr lang="en-US" i="1" smtClean="0">
                                  <a:latin typeface="Cambria Math" panose="02040503050406030204" pitchFamily="18" charset="0"/>
                                </a:rPr>
                              </m:ctrlPr>
                            </m:sSupPr>
                            <m:e>
                              <m:r>
                                <a:rPr lang="en-US" smtClean="0">
                                  <a:latin typeface="Cambria Math" panose="02040503050406030204" pitchFamily="18" charset="0"/>
                                </a:rPr>
                                <m:t>𝑥</m:t>
                              </m:r>
                            </m:e>
                            <m:sup>
                              <m:r>
                                <a:rPr lang="en-US" smtClean="0">
                                  <a:latin typeface="Cambria Math" panose="02040503050406030204" pitchFamily="18" charset="0"/>
                                </a:rPr>
                                <m:t>2</m:t>
                              </m:r>
                            </m:sup>
                          </m:sSup>
                          <m:r>
                            <a:rPr lang="en-US" smtClean="0">
                              <a:latin typeface="Cambria Math" panose="02040503050406030204" pitchFamily="18" charset="0"/>
                            </a:rPr>
                            <m:t>−3</m:t>
                          </m:r>
                          <m:r>
                            <a:rPr lang="en-US" smtClean="0">
                              <a:latin typeface="Cambria Math" panose="02040503050406030204" pitchFamily="18" charset="0"/>
                            </a:rPr>
                            <m:t>𝑥</m:t>
                          </m:r>
                          <m:r>
                            <a:rPr lang="en-US" smtClean="0">
                              <a:latin typeface="Cambria Math" panose="02040503050406030204" pitchFamily="18" charset="0"/>
                            </a:rPr>
                            <m:t>+10</m:t>
                          </m:r>
                        </m:num>
                        <m:den>
                          <m:r>
                            <a:rPr lang="en-US" smtClean="0">
                              <a:latin typeface="Cambria Math" panose="02040503050406030204" pitchFamily="18" charset="0"/>
                            </a:rPr>
                            <m:t>𝑥</m:t>
                          </m:r>
                          <m:r>
                            <a:rPr lang="en-US" smtClean="0">
                              <a:latin typeface="Cambria Math" panose="02040503050406030204" pitchFamily="18" charset="0"/>
                            </a:rPr>
                            <m:t>+2</m:t>
                          </m:r>
                        </m:den>
                      </m:f>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half" idx="1"/>
              </p:nvPr>
            </p:nvSpPr>
            <p:spPr>
              <a:blipFill>
                <a:blip r:embed="rId3"/>
                <a:stretch>
                  <a:fillRect/>
                </a:stretch>
              </a:blipFill>
            </p:spPr>
            <p:txBody>
              <a:bodyPr/>
              <a:lstStyle/>
              <a:p>
                <a:r>
                  <a:rPr lang="en-US">
                    <a:noFill/>
                  </a:rPr>
                  <a:t> </a:t>
                </a:r>
              </a:p>
            </p:txBody>
          </p:sp>
        </mc:Fallback>
      </mc:AlternateContent>
      <p:sp>
        <p:nvSpPr>
          <p:cNvPr id="6" name="Content Placeholder 5">
            <a:extLst>
              <a:ext uri="{FF2B5EF4-FFF2-40B4-BE49-F238E27FC236}">
                <a16:creationId xmlns:a16="http://schemas.microsoft.com/office/drawing/2014/main" id="{492E4579-74BC-4F59-B5C6-360F6143ADBE}"/>
              </a:ext>
            </a:extLst>
          </p:cNvPr>
          <p:cNvSpPr>
            <a:spLocks noGrp="1"/>
          </p:cNvSpPr>
          <p:nvPr>
            <p:ph sz="half" idx="2"/>
          </p:nvPr>
        </p:nvSpPr>
        <p:spPr/>
        <p:txBody>
          <a:bodyPr/>
          <a:lstStyle/>
          <a:p>
            <a:endParaRPr lang="en-US"/>
          </a:p>
        </p:txBody>
      </p:sp>
      <p:sp>
        <p:nvSpPr>
          <p:cNvPr id="7" name="Slide Number Placeholder 6">
            <a:extLst>
              <a:ext uri="{FF2B5EF4-FFF2-40B4-BE49-F238E27FC236}">
                <a16:creationId xmlns:a16="http://schemas.microsoft.com/office/drawing/2014/main" id="{0DD2025D-932F-451E-984E-B8ECB9150CAE}"/>
              </a:ext>
            </a:extLst>
          </p:cNvPr>
          <p:cNvSpPr>
            <a:spLocks noGrp="1"/>
          </p:cNvSpPr>
          <p:nvPr>
            <p:ph type="sldNum" sz="quarter" idx="12"/>
          </p:nvPr>
        </p:nvSpPr>
        <p:spPr/>
        <p:txBody>
          <a:bodyPr/>
          <a:lstStyle/>
          <a:p>
            <a:fld id="{E1B1CA06-119B-41E3-B6B4-C557F4F29D87}" type="slidenum">
              <a:rPr lang="en-US" smtClean="0"/>
              <a:t>24</a:t>
            </a:fld>
            <a:endParaRPr lang="en-US"/>
          </a:p>
        </p:txBody>
      </p:sp>
    </p:spTree>
    <p:extLst>
      <p:ext uri="{BB962C8B-B14F-4D97-AF65-F5344CB8AC3E}">
        <p14:creationId xmlns:p14="http://schemas.microsoft.com/office/powerpoint/2010/main" val="2595740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4-03 Divide Polynomials (4.3)</a:t>
            </a:r>
            <a:endParaRPr lang="en-US" dirty="0"/>
          </a:p>
        </p:txBody>
      </p:sp>
      <p:sp>
        <p:nvSpPr>
          <p:cNvPr id="3" name="Content Placeholder 2"/>
          <p:cNvSpPr>
            <a:spLocks noGrp="1"/>
          </p:cNvSpPr>
          <p:nvPr>
            <p:ph idx="1"/>
          </p:nvPr>
        </p:nvSpPr>
        <p:spPr/>
        <p:txBody>
          <a:bodyPr/>
          <a:lstStyle/>
          <a:p>
            <a:r>
              <a:rPr lang="en-US" b="1" dirty="0"/>
              <a:t>Synthetic Division</a:t>
            </a:r>
          </a:p>
          <a:p>
            <a:pPr lvl="1"/>
            <a:r>
              <a:rPr lang="en-US" dirty="0"/>
              <a:t>Shortened form of long division for dividing by a binomial</a:t>
            </a:r>
          </a:p>
          <a:p>
            <a:pPr lvl="1"/>
            <a:r>
              <a:rPr lang="en-US" dirty="0"/>
              <a:t>Only when dividing by (</a:t>
            </a:r>
            <a:r>
              <a:rPr lang="en-US" i="1" dirty="0"/>
              <a:t>x</a:t>
            </a:r>
            <a:r>
              <a:rPr lang="en-US" dirty="0"/>
              <a:t> – </a:t>
            </a:r>
            <a:r>
              <a:rPr lang="en-US" i="1" dirty="0"/>
              <a:t>k</a:t>
            </a:r>
            <a:r>
              <a:rPr lang="en-US" dirty="0"/>
              <a:t>)</a:t>
            </a:r>
          </a:p>
        </p:txBody>
      </p:sp>
      <p:sp>
        <p:nvSpPr>
          <p:cNvPr id="6" name="Slide Number Placeholder 5">
            <a:extLst>
              <a:ext uri="{FF2B5EF4-FFF2-40B4-BE49-F238E27FC236}">
                <a16:creationId xmlns:a16="http://schemas.microsoft.com/office/drawing/2014/main" id="{204E61F0-8D39-4C2A-979B-1A167F834D00}"/>
              </a:ext>
            </a:extLst>
          </p:cNvPr>
          <p:cNvSpPr>
            <a:spLocks noGrp="1"/>
          </p:cNvSpPr>
          <p:nvPr>
            <p:ph type="sldNum" sz="quarter" idx="12"/>
          </p:nvPr>
        </p:nvSpPr>
        <p:spPr/>
        <p:txBody>
          <a:bodyPr/>
          <a:lstStyle/>
          <a:p>
            <a:fld id="{E1B1CA06-119B-41E3-B6B4-C557F4F29D87}" type="slidenum">
              <a:rPr lang="en-US" smtClean="0"/>
              <a:t>25</a:t>
            </a:fld>
            <a:endParaRPr lang="en-US"/>
          </a:p>
        </p:txBody>
      </p:sp>
    </p:spTree>
    <p:extLst>
      <p:ext uri="{BB962C8B-B14F-4D97-AF65-F5344CB8AC3E}">
        <p14:creationId xmlns:p14="http://schemas.microsoft.com/office/powerpoint/2010/main" val="3346362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4BCC3-A06A-46B2-AA40-FCDD3678B7BF}"/>
              </a:ext>
            </a:extLst>
          </p:cNvPr>
          <p:cNvSpPr>
            <a:spLocks noGrp="1"/>
          </p:cNvSpPr>
          <p:nvPr>
            <p:ph type="title"/>
          </p:nvPr>
        </p:nvSpPr>
        <p:spPr/>
        <p:txBody>
          <a:bodyPr/>
          <a:lstStyle/>
          <a:p>
            <a:r>
              <a:rPr lang="en-US" b="1" dirty="0"/>
              <a:t>4-03 Divide Polynomials (4.3)</a:t>
            </a:r>
            <a:endParaRPr lang="en-US" dirty="0"/>
          </a:p>
        </p:txBody>
      </p:sp>
      <p:sp>
        <p:nvSpPr>
          <p:cNvPr id="3" name="Content Placeholder 2">
            <a:extLst>
              <a:ext uri="{FF2B5EF4-FFF2-40B4-BE49-F238E27FC236}">
                <a16:creationId xmlns:a16="http://schemas.microsoft.com/office/drawing/2014/main" id="{3BF10278-D074-4990-B1BA-4E8215D63315}"/>
              </a:ext>
            </a:extLst>
          </p:cNvPr>
          <p:cNvSpPr>
            <a:spLocks noGrp="1"/>
          </p:cNvSpPr>
          <p:nvPr>
            <p:ph idx="1"/>
          </p:nvPr>
        </p:nvSpPr>
        <p:spPr>
          <a:xfrm>
            <a:off x="-1" y="1325562"/>
            <a:ext cx="12191999" cy="5532437"/>
          </a:xfrm>
        </p:spPr>
        <p:txBody>
          <a:bodyPr>
            <a:normAutofit lnSpcReduction="10000"/>
          </a:bodyPr>
          <a:lstStyle/>
          <a:p>
            <a:r>
              <a:rPr lang="en-US" b="1" dirty="0"/>
              <a:t>Synthetic Division</a:t>
            </a:r>
          </a:p>
          <a:p>
            <a:r>
              <a:rPr lang="en-US" dirty="0"/>
              <a:t>To divide a polynomial by </a:t>
            </a:r>
            <a:r>
              <a:rPr lang="en-US" i="1" dirty="0"/>
              <a:t>x</a:t>
            </a:r>
            <a:r>
              <a:rPr lang="en-US" dirty="0"/>
              <a:t> − </a:t>
            </a:r>
            <a:r>
              <a:rPr lang="en-US" i="1" dirty="0"/>
              <a:t>k</a:t>
            </a:r>
            <a:r>
              <a:rPr lang="en-US" dirty="0"/>
              <a:t>, </a:t>
            </a:r>
          </a:p>
          <a:p>
            <a:pPr marL="514350" indent="-514350">
              <a:buFont typeface="+mj-lt"/>
              <a:buAutoNum type="arabicPeriod"/>
            </a:pPr>
            <a:r>
              <a:rPr lang="en-US" dirty="0"/>
              <a:t>Write </a:t>
            </a:r>
            <a:r>
              <a:rPr lang="en-US" i="1" dirty="0"/>
              <a:t>k</a:t>
            </a:r>
            <a:r>
              <a:rPr lang="en-US" dirty="0"/>
              <a:t> for the divisor.</a:t>
            </a:r>
          </a:p>
          <a:p>
            <a:pPr marL="514350" indent="-514350">
              <a:buFont typeface="+mj-lt"/>
              <a:buAutoNum type="arabicPeriod"/>
            </a:pPr>
            <a:r>
              <a:rPr lang="en-US" dirty="0"/>
              <a:t>Write the coefficients of the dividend.</a:t>
            </a:r>
          </a:p>
          <a:p>
            <a:pPr marL="514350" indent="-514350">
              <a:buFont typeface="+mj-lt"/>
              <a:buAutoNum type="arabicPeriod"/>
            </a:pPr>
            <a:r>
              <a:rPr lang="en-US" dirty="0"/>
              <a:t>Bring the lead coefficient down.</a:t>
            </a:r>
          </a:p>
          <a:p>
            <a:pPr marL="514350" indent="-514350">
              <a:buFont typeface="+mj-lt"/>
              <a:buAutoNum type="arabicPeriod"/>
            </a:pPr>
            <a:r>
              <a:rPr lang="en-US" dirty="0"/>
              <a:t>Multiply the lead coefficient by </a:t>
            </a:r>
            <a:r>
              <a:rPr lang="en-US" i="1" dirty="0"/>
              <a:t>k</a:t>
            </a:r>
            <a:r>
              <a:rPr lang="en-US" dirty="0"/>
              <a:t>. Write the product in the next column.</a:t>
            </a:r>
          </a:p>
          <a:p>
            <a:pPr marL="514350" indent="-514350">
              <a:buFont typeface="+mj-lt"/>
              <a:buAutoNum type="arabicPeriod"/>
            </a:pPr>
            <a:r>
              <a:rPr lang="en-US" dirty="0"/>
              <a:t>Add the terms of the second column.</a:t>
            </a:r>
          </a:p>
          <a:p>
            <a:pPr marL="514350" indent="-514350">
              <a:buFont typeface="+mj-lt"/>
              <a:buAutoNum type="arabicPeriod"/>
            </a:pPr>
            <a:r>
              <a:rPr lang="en-US" dirty="0"/>
              <a:t>Multiply the result by </a:t>
            </a:r>
            <a:r>
              <a:rPr lang="en-US" i="1" dirty="0"/>
              <a:t>k</a:t>
            </a:r>
            <a:r>
              <a:rPr lang="en-US" dirty="0"/>
              <a:t>. Write the product in the next column.</a:t>
            </a:r>
          </a:p>
          <a:p>
            <a:pPr marL="514350" indent="-514350">
              <a:buFont typeface="+mj-lt"/>
              <a:buAutoNum type="arabicPeriod"/>
            </a:pPr>
            <a:r>
              <a:rPr lang="en-US" dirty="0"/>
              <a:t>Repeat steps 5 and 6 for the remaining columns.</a:t>
            </a:r>
          </a:p>
          <a:p>
            <a:pPr marL="514350" indent="-514350">
              <a:buFont typeface="+mj-lt"/>
              <a:buAutoNum type="arabicPeriod"/>
            </a:pPr>
            <a:r>
              <a:rPr lang="en-US" dirty="0"/>
              <a:t>Use the bottom numbers to write the quotient. The number in the last column is the remainder, the next number from the right has degree 0, the next number from the right has degree 1, and so on. The quotient is always one degree less than the dividend.</a:t>
            </a:r>
          </a:p>
        </p:txBody>
      </p:sp>
      <p:sp>
        <p:nvSpPr>
          <p:cNvPr id="4" name="Slide Number Placeholder 3">
            <a:extLst>
              <a:ext uri="{FF2B5EF4-FFF2-40B4-BE49-F238E27FC236}">
                <a16:creationId xmlns:a16="http://schemas.microsoft.com/office/drawing/2014/main" id="{A5D68963-44DA-4EF2-AF14-76AD72E0FB11}"/>
              </a:ext>
            </a:extLst>
          </p:cNvPr>
          <p:cNvSpPr>
            <a:spLocks noGrp="1"/>
          </p:cNvSpPr>
          <p:nvPr>
            <p:ph type="sldNum" sz="quarter" idx="12"/>
          </p:nvPr>
        </p:nvSpPr>
        <p:spPr/>
        <p:txBody>
          <a:bodyPr/>
          <a:lstStyle/>
          <a:p>
            <a:fld id="{E1B1CA06-119B-41E3-B6B4-C557F4F29D87}" type="slidenum">
              <a:rPr lang="en-US" smtClean="0"/>
              <a:t>26</a:t>
            </a:fld>
            <a:endParaRPr lang="en-US"/>
          </a:p>
        </p:txBody>
      </p:sp>
    </p:spTree>
    <p:extLst>
      <p:ext uri="{BB962C8B-B14F-4D97-AF65-F5344CB8AC3E}">
        <p14:creationId xmlns:p14="http://schemas.microsoft.com/office/powerpoint/2010/main" val="2061300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4-03 Divide Polynomials (4.3)</a:t>
            </a:r>
            <a:endParaRPr lang="en-US" dirty="0"/>
          </a:p>
        </p:txBody>
      </p:sp>
      <p:sp>
        <p:nvSpPr>
          <p:cNvPr id="3" name="Content Placeholder 2"/>
          <p:cNvSpPr>
            <a:spLocks noGrp="1"/>
          </p:cNvSpPr>
          <p:nvPr>
            <p:ph idx="1"/>
          </p:nvPr>
        </p:nvSpPr>
        <p:spPr/>
        <p:txBody>
          <a:bodyPr/>
          <a:lstStyle/>
          <a:p>
            <a:pPr lvl="0"/>
            <a:r>
              <a:rPr lang="en-US" dirty="0"/>
              <a:t>Synthetic Division</a:t>
            </a:r>
          </a:p>
          <a:p>
            <a:pPr lvl="1"/>
            <a:r>
              <a:rPr lang="en-US" dirty="0"/>
              <a:t>(−5</a:t>
            </a:r>
            <a:r>
              <a:rPr lang="en-US" i="1" dirty="0"/>
              <a:t>x</a:t>
            </a:r>
            <a:r>
              <a:rPr lang="en-US" baseline="30000" dirty="0"/>
              <a:t>5</a:t>
            </a:r>
            <a:r>
              <a:rPr lang="en-US" dirty="0"/>
              <a:t> − 21</a:t>
            </a:r>
            <a:r>
              <a:rPr lang="en-US" i="1" dirty="0"/>
              <a:t>x</a:t>
            </a:r>
            <a:r>
              <a:rPr lang="en-US" baseline="30000" dirty="0"/>
              <a:t>4</a:t>
            </a:r>
            <a:r>
              <a:rPr lang="en-US" dirty="0"/>
              <a:t> – 3</a:t>
            </a:r>
            <a:r>
              <a:rPr lang="en-US" i="1" dirty="0"/>
              <a:t>x</a:t>
            </a:r>
            <a:r>
              <a:rPr lang="en-US" baseline="30000" dirty="0"/>
              <a:t>3</a:t>
            </a:r>
            <a:r>
              <a:rPr lang="en-US" dirty="0"/>
              <a:t> + 4</a:t>
            </a:r>
            <a:r>
              <a:rPr lang="en-US" i="1" dirty="0"/>
              <a:t>x</a:t>
            </a:r>
            <a:r>
              <a:rPr lang="en-US" baseline="30000" dirty="0"/>
              <a:t>2</a:t>
            </a:r>
            <a:r>
              <a:rPr lang="en-US" dirty="0"/>
              <a:t> + 2</a:t>
            </a:r>
            <a:r>
              <a:rPr lang="en-US" i="1" dirty="0"/>
              <a:t>x</a:t>
            </a:r>
            <a:r>
              <a:rPr lang="en-US" dirty="0"/>
              <a:t> +2) / (</a:t>
            </a:r>
            <a:r>
              <a:rPr lang="en-US" i="1" dirty="0"/>
              <a:t>x</a:t>
            </a:r>
            <a:r>
              <a:rPr lang="en-US" dirty="0"/>
              <a:t> + 4)</a:t>
            </a:r>
          </a:p>
          <a:p>
            <a:endParaRPr lang="en-US" dirty="0"/>
          </a:p>
          <a:p>
            <a:endParaRPr lang="en-US" dirty="0"/>
          </a:p>
          <a:p>
            <a:endParaRPr lang="en-US" dirty="0"/>
          </a:p>
          <a:p>
            <a:endParaRPr lang="en-US" dirty="0"/>
          </a:p>
          <a:p>
            <a:endParaRPr lang="en-US" dirty="0"/>
          </a:p>
        </p:txBody>
      </p:sp>
      <p:sp>
        <p:nvSpPr>
          <p:cNvPr id="25602" name="Rectangle 2"/>
          <p:cNvSpPr>
            <a:spLocks noChangeArrowheads="1"/>
          </p:cNvSpPr>
          <p:nvPr/>
        </p:nvSpPr>
        <p:spPr bwMode="auto">
          <a:xfrm>
            <a:off x="2" y="-246220"/>
            <a:ext cx="246286" cy="492443"/>
          </a:xfrm>
          <a:prstGeom prst="rect">
            <a:avLst/>
          </a:prstGeom>
          <a:noFill/>
          <a:ln w="9525">
            <a:noFill/>
            <a:miter lim="800000"/>
            <a:headEnd/>
            <a:tailEnd/>
          </a:ln>
          <a:effectLst/>
        </p:spPr>
        <p:txBody>
          <a:bodyPr vert="horz" wrap="none" lIns="121920" tIns="60960" rIns="121920" bIns="60960" numCol="1" anchor="ctr" anchorCtr="0" compatLnSpc="1">
            <a:prstTxWarp prst="textNoShape">
              <a:avLst/>
            </a:prstTxWarp>
            <a:spAutoFit/>
          </a:bodyPr>
          <a:lstStyle/>
          <a:p>
            <a:endParaRPr lang="en-US" sz="2400"/>
          </a:p>
        </p:txBody>
      </p:sp>
      <p:sp>
        <p:nvSpPr>
          <p:cNvPr id="25605" name="AutoShape 5"/>
          <p:cNvSpPr>
            <a:spLocks noChangeAspect="1" noChangeArrowheads="1" noTextEdit="1"/>
          </p:cNvSpPr>
          <p:nvPr/>
        </p:nvSpPr>
        <p:spPr bwMode="auto">
          <a:xfrm>
            <a:off x="812803" y="3413127"/>
            <a:ext cx="9944100" cy="1895476"/>
          </a:xfrm>
          <a:prstGeom prst="rect">
            <a:avLst/>
          </a:prstGeom>
          <a:no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46"/>
          <p:cNvGrpSpPr/>
          <p:nvPr/>
        </p:nvGrpSpPr>
        <p:grpSpPr>
          <a:xfrm>
            <a:off x="965200" y="3527424"/>
            <a:ext cx="1219200" cy="566739"/>
            <a:chOff x="723900" y="3543300"/>
            <a:chExt cx="914400" cy="566738"/>
          </a:xfrm>
        </p:grpSpPr>
        <p:sp>
          <p:nvSpPr>
            <p:cNvPr id="25607" name="Rectangle 7"/>
            <p:cNvSpPr>
              <a:spLocks noChangeArrowheads="1"/>
            </p:cNvSpPr>
            <p:nvPr/>
          </p:nvSpPr>
          <p:spPr bwMode="auto">
            <a:xfrm>
              <a:off x="1624013" y="3543300"/>
              <a:ext cx="9525" cy="561975"/>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609" name="Rectangle 9"/>
            <p:cNvSpPr>
              <a:spLocks noChangeArrowheads="1"/>
            </p:cNvSpPr>
            <p:nvPr/>
          </p:nvSpPr>
          <p:spPr bwMode="auto">
            <a:xfrm>
              <a:off x="723900" y="4100513"/>
              <a:ext cx="914400" cy="9525"/>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5610" name="Rectangle 10"/>
          <p:cNvSpPr>
            <a:spLocks noChangeArrowheads="1"/>
          </p:cNvSpPr>
          <p:nvPr/>
        </p:nvSpPr>
        <p:spPr bwMode="auto">
          <a:xfrm>
            <a:off x="965200" y="4637088"/>
            <a:ext cx="9652000" cy="9525"/>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 name="Group 47"/>
          <p:cNvGrpSpPr/>
          <p:nvPr/>
        </p:nvGrpSpPr>
        <p:grpSpPr>
          <a:xfrm>
            <a:off x="8128000" y="4622801"/>
            <a:ext cx="1219200" cy="571500"/>
            <a:chOff x="7048500" y="4657725"/>
            <a:chExt cx="914400" cy="571500"/>
          </a:xfrm>
        </p:grpSpPr>
        <p:sp>
          <p:nvSpPr>
            <p:cNvPr id="25608" name="Rectangle 8"/>
            <p:cNvSpPr>
              <a:spLocks noChangeArrowheads="1"/>
            </p:cNvSpPr>
            <p:nvPr/>
          </p:nvSpPr>
          <p:spPr bwMode="auto">
            <a:xfrm>
              <a:off x="7053263" y="4657725"/>
              <a:ext cx="9525" cy="571500"/>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611" name="Rectangle 11"/>
            <p:cNvSpPr>
              <a:spLocks noChangeArrowheads="1"/>
            </p:cNvSpPr>
            <p:nvPr/>
          </p:nvSpPr>
          <p:spPr bwMode="auto">
            <a:xfrm>
              <a:off x="7048500" y="5214938"/>
              <a:ext cx="914400" cy="9525"/>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5612" name="Rectangle 12"/>
          <p:cNvSpPr>
            <a:spLocks noChangeArrowheads="1"/>
          </p:cNvSpPr>
          <p:nvPr/>
        </p:nvSpPr>
        <p:spPr bwMode="auto">
          <a:xfrm>
            <a:off x="1087969" y="3573465"/>
            <a:ext cx="4055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-4</a:t>
            </a:r>
            <a:endParaRPr lang="en-US" sz="2400" dirty="0">
              <a:latin typeface="Arial" pitchFamily="34" charset="0"/>
            </a:endParaRPr>
          </a:p>
        </p:txBody>
      </p:sp>
      <p:grpSp>
        <p:nvGrpSpPr>
          <p:cNvPr id="6" name="Group 41"/>
          <p:cNvGrpSpPr/>
          <p:nvPr/>
        </p:nvGrpSpPr>
        <p:grpSpPr>
          <a:xfrm>
            <a:off x="2294469" y="3573465"/>
            <a:ext cx="381631" cy="574453"/>
            <a:chOff x="1720850" y="3589338"/>
            <a:chExt cx="286223" cy="574453"/>
          </a:xfrm>
        </p:grpSpPr>
        <p:sp>
          <p:nvSpPr>
            <p:cNvPr id="25613" name="Rectangle 13"/>
            <p:cNvSpPr>
              <a:spLocks noChangeArrowheads="1"/>
            </p:cNvSpPr>
            <p:nvPr/>
          </p:nvSpPr>
          <p:spPr bwMode="auto">
            <a:xfrm>
              <a:off x="1720850" y="3589338"/>
              <a:ext cx="119024"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a:t>
              </a:r>
              <a:endParaRPr lang="en-US" sz="2400" dirty="0">
                <a:latin typeface="Arial" pitchFamily="34" charset="0"/>
              </a:endParaRPr>
            </a:p>
          </p:txBody>
        </p:sp>
        <p:sp>
          <p:nvSpPr>
            <p:cNvPr id="25614" name="Rectangle 14"/>
            <p:cNvSpPr>
              <a:spLocks noChangeArrowheads="1"/>
            </p:cNvSpPr>
            <p:nvPr/>
          </p:nvSpPr>
          <p:spPr bwMode="auto">
            <a:xfrm>
              <a:off x="1835150" y="3589338"/>
              <a:ext cx="171923"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5</a:t>
              </a:r>
              <a:endParaRPr lang="en-US" sz="2400" dirty="0">
                <a:latin typeface="Arial" pitchFamily="34" charset="0"/>
              </a:endParaRPr>
            </a:p>
          </p:txBody>
        </p:sp>
      </p:grpSp>
      <p:sp>
        <p:nvSpPr>
          <p:cNvPr id="25615" name="Rectangle 15"/>
          <p:cNvSpPr>
            <a:spLocks noChangeArrowheads="1"/>
          </p:cNvSpPr>
          <p:nvPr/>
        </p:nvSpPr>
        <p:spPr bwMode="auto">
          <a:xfrm>
            <a:off x="3500970" y="3573465"/>
            <a:ext cx="618759"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-21</a:t>
            </a:r>
            <a:endParaRPr lang="en-US" sz="2400" dirty="0">
              <a:latin typeface="Arial" pitchFamily="34" charset="0"/>
            </a:endParaRPr>
          </a:p>
        </p:txBody>
      </p:sp>
      <p:sp>
        <p:nvSpPr>
          <p:cNvPr id="25616" name="Rectangle 16"/>
          <p:cNvSpPr>
            <a:spLocks noChangeArrowheads="1"/>
          </p:cNvSpPr>
          <p:nvPr/>
        </p:nvSpPr>
        <p:spPr bwMode="auto">
          <a:xfrm>
            <a:off x="4707470" y="3573465"/>
            <a:ext cx="375103"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-3</a:t>
            </a:r>
            <a:endParaRPr lang="en-US" sz="2400" dirty="0">
              <a:latin typeface="Arial" pitchFamily="34" charset="0"/>
            </a:endParaRPr>
          </a:p>
        </p:txBody>
      </p:sp>
      <p:sp>
        <p:nvSpPr>
          <p:cNvPr id="25617" name="Rectangle 17"/>
          <p:cNvSpPr>
            <a:spLocks noChangeArrowheads="1"/>
          </p:cNvSpPr>
          <p:nvPr/>
        </p:nvSpPr>
        <p:spPr bwMode="auto">
          <a:xfrm>
            <a:off x="5913967" y="3573465"/>
            <a:ext cx="246862"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4</a:t>
            </a:r>
            <a:endParaRPr lang="en-US" sz="2400" dirty="0">
              <a:latin typeface="Arial" pitchFamily="34" charset="0"/>
            </a:endParaRPr>
          </a:p>
        </p:txBody>
      </p:sp>
      <p:sp>
        <p:nvSpPr>
          <p:cNvPr id="25618" name="Rectangle 18"/>
          <p:cNvSpPr>
            <a:spLocks noChangeArrowheads="1"/>
          </p:cNvSpPr>
          <p:nvPr/>
        </p:nvSpPr>
        <p:spPr bwMode="auto">
          <a:xfrm>
            <a:off x="7120467" y="3573465"/>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2</a:t>
            </a:r>
            <a:endParaRPr lang="en-US" sz="2400" dirty="0">
              <a:latin typeface="Arial" pitchFamily="34" charset="0"/>
            </a:endParaRPr>
          </a:p>
        </p:txBody>
      </p:sp>
      <p:sp>
        <p:nvSpPr>
          <p:cNvPr id="25619" name="Rectangle 19"/>
          <p:cNvSpPr>
            <a:spLocks noChangeArrowheads="1"/>
          </p:cNvSpPr>
          <p:nvPr/>
        </p:nvSpPr>
        <p:spPr bwMode="auto">
          <a:xfrm>
            <a:off x="8326967" y="3573465"/>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2</a:t>
            </a:r>
            <a:endParaRPr lang="en-US" sz="2400" dirty="0">
              <a:latin typeface="Arial" pitchFamily="34" charset="0"/>
            </a:endParaRPr>
          </a:p>
        </p:txBody>
      </p:sp>
      <p:grpSp>
        <p:nvGrpSpPr>
          <p:cNvPr id="7" name="Group 44"/>
          <p:cNvGrpSpPr/>
          <p:nvPr/>
        </p:nvGrpSpPr>
        <p:grpSpPr>
          <a:xfrm>
            <a:off x="3500972" y="4132264"/>
            <a:ext cx="633558" cy="574453"/>
            <a:chOff x="2625725" y="4148138"/>
            <a:chExt cx="475168" cy="574453"/>
          </a:xfrm>
        </p:grpSpPr>
        <p:sp>
          <p:nvSpPr>
            <p:cNvPr id="25621" name="Rectangle 21"/>
            <p:cNvSpPr>
              <a:spLocks noChangeArrowheads="1"/>
            </p:cNvSpPr>
            <p:nvPr/>
          </p:nvSpPr>
          <p:spPr bwMode="auto">
            <a:xfrm>
              <a:off x="2625725" y="4148138"/>
              <a:ext cx="49"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endParaRPr lang="en-US" sz="2400" dirty="0">
                <a:latin typeface="Arial" pitchFamily="34" charset="0"/>
              </a:endParaRPr>
            </a:p>
          </p:txBody>
        </p:sp>
        <p:sp>
          <p:nvSpPr>
            <p:cNvPr id="25622" name="Rectangle 22"/>
            <p:cNvSpPr>
              <a:spLocks noChangeArrowheads="1"/>
            </p:cNvSpPr>
            <p:nvPr/>
          </p:nvSpPr>
          <p:spPr bwMode="auto">
            <a:xfrm>
              <a:off x="2740025" y="4148138"/>
              <a:ext cx="360868"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20</a:t>
              </a:r>
              <a:endParaRPr lang="en-US" sz="2400" dirty="0">
                <a:latin typeface="Arial" pitchFamily="34" charset="0"/>
              </a:endParaRPr>
            </a:p>
          </p:txBody>
        </p:sp>
      </p:grpSp>
      <p:grpSp>
        <p:nvGrpSpPr>
          <p:cNvPr id="8" name="Group 45"/>
          <p:cNvGrpSpPr/>
          <p:nvPr/>
        </p:nvGrpSpPr>
        <p:grpSpPr>
          <a:xfrm>
            <a:off x="4707462" y="4132264"/>
            <a:ext cx="399262" cy="574453"/>
            <a:chOff x="3530600" y="4148138"/>
            <a:chExt cx="299447" cy="574453"/>
          </a:xfrm>
        </p:grpSpPr>
        <p:sp>
          <p:nvSpPr>
            <p:cNvPr id="25623" name="Rectangle 23"/>
            <p:cNvSpPr>
              <a:spLocks noChangeArrowheads="1"/>
            </p:cNvSpPr>
            <p:nvPr/>
          </p:nvSpPr>
          <p:spPr bwMode="auto">
            <a:xfrm>
              <a:off x="3530600" y="4148138"/>
              <a:ext cx="49"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endParaRPr lang="en-US" sz="2400" dirty="0">
                <a:latin typeface="Arial" pitchFamily="34" charset="0"/>
              </a:endParaRPr>
            </a:p>
          </p:txBody>
        </p:sp>
        <p:sp>
          <p:nvSpPr>
            <p:cNvPr id="25624" name="Rectangle 24"/>
            <p:cNvSpPr>
              <a:spLocks noChangeArrowheads="1"/>
            </p:cNvSpPr>
            <p:nvPr/>
          </p:nvSpPr>
          <p:spPr bwMode="auto">
            <a:xfrm>
              <a:off x="3644900" y="4148138"/>
              <a:ext cx="185147"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4</a:t>
              </a:r>
              <a:endParaRPr lang="en-US" sz="2400" dirty="0">
                <a:latin typeface="Arial" pitchFamily="34" charset="0"/>
              </a:endParaRPr>
            </a:p>
          </p:txBody>
        </p:sp>
      </p:grpSp>
      <p:sp>
        <p:nvSpPr>
          <p:cNvPr id="25625" name="Rectangle 25"/>
          <p:cNvSpPr>
            <a:spLocks noChangeArrowheads="1"/>
          </p:cNvSpPr>
          <p:nvPr/>
        </p:nvSpPr>
        <p:spPr bwMode="auto">
          <a:xfrm>
            <a:off x="5913969" y="4132265"/>
            <a:ext cx="4055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-4</a:t>
            </a:r>
            <a:endParaRPr lang="en-US" sz="2400" dirty="0">
              <a:latin typeface="Arial" pitchFamily="34" charset="0"/>
            </a:endParaRPr>
          </a:p>
        </p:txBody>
      </p:sp>
      <p:sp>
        <p:nvSpPr>
          <p:cNvPr id="25626" name="Rectangle 26"/>
          <p:cNvSpPr>
            <a:spLocks noChangeArrowheads="1"/>
          </p:cNvSpPr>
          <p:nvPr/>
        </p:nvSpPr>
        <p:spPr bwMode="auto">
          <a:xfrm>
            <a:off x="7120467" y="4132265"/>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0</a:t>
            </a:r>
            <a:endParaRPr lang="en-US" sz="2400" dirty="0">
              <a:latin typeface="Arial" pitchFamily="34" charset="0"/>
            </a:endParaRPr>
          </a:p>
        </p:txBody>
      </p:sp>
      <p:sp>
        <p:nvSpPr>
          <p:cNvPr id="25627" name="Rectangle 27"/>
          <p:cNvSpPr>
            <a:spLocks noChangeArrowheads="1"/>
          </p:cNvSpPr>
          <p:nvPr/>
        </p:nvSpPr>
        <p:spPr bwMode="auto">
          <a:xfrm>
            <a:off x="8326967" y="4132265"/>
            <a:ext cx="4055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-8</a:t>
            </a:r>
            <a:endParaRPr lang="en-US" sz="2400" dirty="0">
              <a:latin typeface="Arial" pitchFamily="34" charset="0"/>
            </a:endParaRPr>
          </a:p>
        </p:txBody>
      </p:sp>
      <p:grpSp>
        <p:nvGrpSpPr>
          <p:cNvPr id="9" name="Group 43"/>
          <p:cNvGrpSpPr/>
          <p:nvPr/>
        </p:nvGrpSpPr>
        <p:grpSpPr>
          <a:xfrm>
            <a:off x="2294469" y="4691065"/>
            <a:ext cx="381631" cy="574453"/>
            <a:chOff x="1720850" y="4706938"/>
            <a:chExt cx="286223" cy="574453"/>
          </a:xfrm>
        </p:grpSpPr>
        <p:sp>
          <p:nvSpPr>
            <p:cNvPr id="25629" name="Rectangle 29"/>
            <p:cNvSpPr>
              <a:spLocks noChangeArrowheads="1"/>
            </p:cNvSpPr>
            <p:nvPr/>
          </p:nvSpPr>
          <p:spPr bwMode="auto">
            <a:xfrm>
              <a:off x="1720850" y="4706938"/>
              <a:ext cx="119024"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a:latin typeface="Corbel" pitchFamily="34" charset="0"/>
                </a:rPr>
                <a:t>-</a:t>
              </a:r>
              <a:endParaRPr lang="en-US" sz="2400">
                <a:latin typeface="Arial" pitchFamily="34" charset="0"/>
              </a:endParaRPr>
            </a:p>
          </p:txBody>
        </p:sp>
        <p:sp>
          <p:nvSpPr>
            <p:cNvPr id="25630" name="Rectangle 30"/>
            <p:cNvSpPr>
              <a:spLocks noChangeArrowheads="1"/>
            </p:cNvSpPr>
            <p:nvPr/>
          </p:nvSpPr>
          <p:spPr bwMode="auto">
            <a:xfrm>
              <a:off x="1835150" y="4706938"/>
              <a:ext cx="171923"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5</a:t>
              </a:r>
              <a:endParaRPr lang="en-US" sz="2400" dirty="0">
                <a:latin typeface="Arial" pitchFamily="34" charset="0"/>
              </a:endParaRPr>
            </a:p>
          </p:txBody>
        </p:sp>
      </p:grpSp>
      <p:grpSp>
        <p:nvGrpSpPr>
          <p:cNvPr id="10" name="Group 42"/>
          <p:cNvGrpSpPr/>
          <p:nvPr/>
        </p:nvGrpSpPr>
        <p:grpSpPr>
          <a:xfrm>
            <a:off x="3500971" y="4691065"/>
            <a:ext cx="367202" cy="574453"/>
            <a:chOff x="2625725" y="4706938"/>
            <a:chExt cx="275401" cy="574453"/>
          </a:xfrm>
        </p:grpSpPr>
        <p:sp>
          <p:nvSpPr>
            <p:cNvPr id="25631" name="Rectangle 31"/>
            <p:cNvSpPr>
              <a:spLocks noChangeArrowheads="1"/>
            </p:cNvSpPr>
            <p:nvPr/>
          </p:nvSpPr>
          <p:spPr bwMode="auto">
            <a:xfrm>
              <a:off x="2625725" y="4706938"/>
              <a:ext cx="119023"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a:latin typeface="Corbel" pitchFamily="34" charset="0"/>
                </a:rPr>
                <a:t>-</a:t>
              </a:r>
              <a:endParaRPr lang="en-US" sz="2400">
                <a:latin typeface="Arial" pitchFamily="34" charset="0"/>
              </a:endParaRPr>
            </a:p>
          </p:txBody>
        </p:sp>
        <p:sp>
          <p:nvSpPr>
            <p:cNvPr id="25632" name="Rectangle 32"/>
            <p:cNvSpPr>
              <a:spLocks noChangeArrowheads="1"/>
            </p:cNvSpPr>
            <p:nvPr/>
          </p:nvSpPr>
          <p:spPr bwMode="auto">
            <a:xfrm>
              <a:off x="2740025" y="4706938"/>
              <a:ext cx="161101"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1</a:t>
              </a:r>
              <a:endParaRPr lang="en-US" sz="2400" dirty="0">
                <a:latin typeface="Arial" pitchFamily="34" charset="0"/>
              </a:endParaRPr>
            </a:p>
          </p:txBody>
        </p:sp>
      </p:grpSp>
      <p:sp>
        <p:nvSpPr>
          <p:cNvPr id="25633" name="Rectangle 33"/>
          <p:cNvSpPr>
            <a:spLocks noChangeArrowheads="1"/>
          </p:cNvSpPr>
          <p:nvPr/>
        </p:nvSpPr>
        <p:spPr bwMode="auto">
          <a:xfrm>
            <a:off x="4707467" y="4691065"/>
            <a:ext cx="214802"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1</a:t>
            </a:r>
            <a:endParaRPr lang="en-US" sz="2400" dirty="0">
              <a:latin typeface="Arial" pitchFamily="34" charset="0"/>
            </a:endParaRPr>
          </a:p>
        </p:txBody>
      </p:sp>
      <p:sp>
        <p:nvSpPr>
          <p:cNvPr id="25634" name="Rectangle 34"/>
          <p:cNvSpPr>
            <a:spLocks noChangeArrowheads="1"/>
          </p:cNvSpPr>
          <p:nvPr/>
        </p:nvSpPr>
        <p:spPr bwMode="auto">
          <a:xfrm>
            <a:off x="5913967" y="4691065"/>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0</a:t>
            </a:r>
            <a:endParaRPr lang="en-US" sz="2400" dirty="0">
              <a:latin typeface="Arial" pitchFamily="34" charset="0"/>
            </a:endParaRPr>
          </a:p>
        </p:txBody>
      </p:sp>
      <p:sp>
        <p:nvSpPr>
          <p:cNvPr id="25635" name="Rectangle 35"/>
          <p:cNvSpPr>
            <a:spLocks noChangeArrowheads="1"/>
          </p:cNvSpPr>
          <p:nvPr/>
        </p:nvSpPr>
        <p:spPr bwMode="auto">
          <a:xfrm>
            <a:off x="7120467" y="4691065"/>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2</a:t>
            </a:r>
            <a:endParaRPr lang="en-US" sz="2400" dirty="0">
              <a:latin typeface="Arial" pitchFamily="34" charset="0"/>
            </a:endParaRPr>
          </a:p>
        </p:txBody>
      </p:sp>
      <p:sp>
        <p:nvSpPr>
          <p:cNvPr id="25636" name="Rectangle 36"/>
          <p:cNvSpPr>
            <a:spLocks noChangeArrowheads="1"/>
          </p:cNvSpPr>
          <p:nvPr/>
        </p:nvSpPr>
        <p:spPr bwMode="auto">
          <a:xfrm>
            <a:off x="8326967" y="4691065"/>
            <a:ext cx="410369"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-6</a:t>
            </a:r>
            <a:endParaRPr lang="en-US" sz="2400" dirty="0">
              <a:latin typeface="Arial" pitchFamily="34" charset="0"/>
            </a:endParaRPr>
          </a:p>
        </p:txBody>
      </p:sp>
      <p:sp>
        <p:nvSpPr>
          <p:cNvPr id="49" name="TextBox 48"/>
          <p:cNvSpPr txBox="1"/>
          <p:nvPr/>
        </p:nvSpPr>
        <p:spPr>
          <a:xfrm>
            <a:off x="3454400" y="3022601"/>
            <a:ext cx="5283200" cy="461665"/>
          </a:xfrm>
          <a:prstGeom prst="rect">
            <a:avLst/>
          </a:prstGeom>
          <a:noFill/>
        </p:spPr>
        <p:txBody>
          <a:bodyPr wrap="square" rtlCol="0">
            <a:spAutoFit/>
          </a:bodyPr>
          <a:lstStyle/>
          <a:p>
            <a:r>
              <a:rPr lang="en-US" sz="2400" dirty="0"/>
              <a:t>Coefficients with placeholders</a:t>
            </a:r>
          </a:p>
        </p:txBody>
      </p:sp>
      <p:cxnSp>
        <p:nvCxnSpPr>
          <p:cNvPr id="51" name="Straight Arrow Connector 50"/>
          <p:cNvCxnSpPr>
            <a:cxnSpLocks/>
          </p:cNvCxnSpPr>
          <p:nvPr/>
        </p:nvCxnSpPr>
        <p:spPr>
          <a:xfrm flipH="1">
            <a:off x="1296724" y="2123283"/>
            <a:ext cx="4617243" cy="14860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651417" y="5308602"/>
                <a:ext cx="6071214" cy="11814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3733" i="1">
                          <a:latin typeface="Cambria Math"/>
                        </a:rPr>
                        <m:t>−5</m:t>
                      </m:r>
                      <m:sSup>
                        <m:sSupPr>
                          <m:ctrlPr>
                            <a:rPr lang="en-US" sz="3733" i="1">
                              <a:latin typeface="Cambria Math" panose="02040503050406030204" pitchFamily="18" charset="0"/>
                            </a:rPr>
                          </m:ctrlPr>
                        </m:sSupPr>
                        <m:e>
                          <m:r>
                            <a:rPr lang="en-US" sz="3733" i="1">
                              <a:latin typeface="Cambria Math"/>
                            </a:rPr>
                            <m:t>𝑥</m:t>
                          </m:r>
                        </m:e>
                        <m:sup>
                          <m:r>
                            <a:rPr lang="en-US" sz="3733" i="1">
                              <a:latin typeface="Cambria Math"/>
                            </a:rPr>
                            <m:t>4</m:t>
                          </m:r>
                        </m:sup>
                      </m:sSup>
                      <m:r>
                        <a:rPr lang="en-US" sz="3733" i="1">
                          <a:latin typeface="Cambria Math"/>
                        </a:rPr>
                        <m:t>−</m:t>
                      </m:r>
                      <m:sSup>
                        <m:sSupPr>
                          <m:ctrlPr>
                            <a:rPr lang="en-US" sz="3733" i="1">
                              <a:latin typeface="Cambria Math" panose="02040503050406030204" pitchFamily="18" charset="0"/>
                            </a:rPr>
                          </m:ctrlPr>
                        </m:sSupPr>
                        <m:e>
                          <m:r>
                            <a:rPr lang="en-US" sz="3733" i="1">
                              <a:latin typeface="Cambria Math"/>
                            </a:rPr>
                            <m:t>𝑥</m:t>
                          </m:r>
                        </m:e>
                        <m:sup>
                          <m:r>
                            <a:rPr lang="en-US" sz="3733" i="1">
                              <a:latin typeface="Cambria Math"/>
                            </a:rPr>
                            <m:t>3</m:t>
                          </m:r>
                        </m:sup>
                      </m:sSup>
                      <m:r>
                        <a:rPr lang="en-US" sz="3733" i="1">
                          <a:latin typeface="Cambria Math"/>
                        </a:rPr>
                        <m:t>+</m:t>
                      </m:r>
                      <m:sSup>
                        <m:sSupPr>
                          <m:ctrlPr>
                            <a:rPr lang="en-US" sz="3733" i="1">
                              <a:latin typeface="Cambria Math" panose="02040503050406030204" pitchFamily="18" charset="0"/>
                            </a:rPr>
                          </m:ctrlPr>
                        </m:sSupPr>
                        <m:e>
                          <m:r>
                            <a:rPr lang="en-US" sz="3733" i="1">
                              <a:latin typeface="Cambria Math"/>
                            </a:rPr>
                            <m:t>𝑥</m:t>
                          </m:r>
                        </m:e>
                        <m:sup>
                          <m:r>
                            <a:rPr lang="en-US" sz="3733" i="1">
                              <a:latin typeface="Cambria Math"/>
                            </a:rPr>
                            <m:t>2</m:t>
                          </m:r>
                        </m:sup>
                      </m:sSup>
                      <m:r>
                        <a:rPr lang="en-US" sz="3733" i="1">
                          <a:latin typeface="Cambria Math"/>
                        </a:rPr>
                        <m:t>+2+</m:t>
                      </m:r>
                      <m:f>
                        <m:fPr>
                          <m:ctrlPr>
                            <a:rPr lang="en-US" sz="3733" i="1">
                              <a:latin typeface="Cambria Math" panose="02040503050406030204" pitchFamily="18" charset="0"/>
                            </a:rPr>
                          </m:ctrlPr>
                        </m:fPr>
                        <m:num>
                          <m:r>
                            <a:rPr lang="en-US" sz="3733" i="1">
                              <a:latin typeface="Cambria Math"/>
                            </a:rPr>
                            <m:t>−6</m:t>
                          </m:r>
                        </m:num>
                        <m:den>
                          <m:r>
                            <a:rPr lang="en-US" sz="3733" i="1">
                              <a:latin typeface="Cambria Math"/>
                            </a:rPr>
                            <m:t>𝑥</m:t>
                          </m:r>
                          <m:r>
                            <a:rPr lang="en-US" sz="3733" i="1">
                              <a:latin typeface="Cambria Math"/>
                            </a:rPr>
                            <m:t>+4</m:t>
                          </m:r>
                        </m:den>
                      </m:f>
                    </m:oMath>
                  </m:oMathPara>
                </a14:m>
                <a:endParaRPr lang="en-US" sz="2400" dirty="0"/>
              </a:p>
            </p:txBody>
          </p:sp>
        </mc:Choice>
        <mc:Fallback xmlns="">
          <p:sp>
            <p:nvSpPr>
              <p:cNvPr id="11" name="TextBox 10"/>
              <p:cNvSpPr txBox="1">
                <a:spLocks noRot="1" noChangeAspect="1" noMove="1" noResize="1" noEditPoints="1" noAdjustHandles="1" noChangeArrowheads="1" noChangeShapeType="1" noTextEdit="1"/>
              </p:cNvSpPr>
              <p:nvPr/>
            </p:nvSpPr>
            <p:spPr>
              <a:xfrm>
                <a:off x="651417" y="5308602"/>
                <a:ext cx="6071214" cy="1181477"/>
              </a:xfrm>
              <a:prstGeom prst="rect">
                <a:avLst/>
              </a:prstGeom>
              <a:blipFill>
                <a:blip r:embed="rId3"/>
                <a:stretch>
                  <a:fillRect/>
                </a:stretch>
              </a:blipFill>
            </p:spPr>
            <p:txBody>
              <a:bodyPr/>
              <a:lstStyle/>
              <a:p>
                <a:r>
                  <a:rPr lang="en-US">
                    <a:noFill/>
                  </a:rPr>
                  <a:t> </a:t>
                </a:r>
              </a:p>
            </p:txBody>
          </p:sp>
        </mc:Fallback>
      </mc:AlternateContent>
      <p:sp>
        <p:nvSpPr>
          <p:cNvPr id="13" name="Slide Number Placeholder 12">
            <a:extLst>
              <a:ext uri="{FF2B5EF4-FFF2-40B4-BE49-F238E27FC236}">
                <a16:creationId xmlns:a16="http://schemas.microsoft.com/office/drawing/2014/main" id="{20760BAE-834B-471B-99F3-155423D8FC04}"/>
              </a:ext>
            </a:extLst>
          </p:cNvPr>
          <p:cNvSpPr>
            <a:spLocks noGrp="1"/>
          </p:cNvSpPr>
          <p:nvPr>
            <p:ph type="sldNum" sz="quarter" idx="12"/>
          </p:nvPr>
        </p:nvSpPr>
        <p:spPr/>
        <p:txBody>
          <a:bodyPr/>
          <a:lstStyle/>
          <a:p>
            <a:fld id="{E1B1CA06-119B-41E3-B6B4-C557F4F29D87}" type="slidenum">
              <a:rPr lang="en-US" smtClean="0"/>
              <a:t>27</a:t>
            </a:fld>
            <a:endParaRPr lang="en-US"/>
          </a:p>
        </p:txBody>
      </p:sp>
    </p:spTree>
    <p:extLst>
      <p:ext uri="{BB962C8B-B14F-4D97-AF65-F5344CB8AC3E}">
        <p14:creationId xmlns:p14="http://schemas.microsoft.com/office/powerpoint/2010/main" val="3079759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p:cTn id="7" dur="500" fill="hold"/>
                                        <p:tgtEl>
                                          <p:spTgt spid="51"/>
                                        </p:tgtEl>
                                        <p:attrNameLst>
                                          <p:attrName>ppt_w</p:attrName>
                                        </p:attrNameLst>
                                      </p:cBhvr>
                                      <p:tavLst>
                                        <p:tav tm="0">
                                          <p:val>
                                            <p:fltVal val="0"/>
                                          </p:val>
                                        </p:tav>
                                        <p:tav tm="100000">
                                          <p:val>
                                            <p:strVal val="#ppt_w"/>
                                          </p:val>
                                        </p:tav>
                                      </p:tavLst>
                                    </p:anim>
                                    <p:anim calcmode="lin" valueType="num">
                                      <p:cBhvr>
                                        <p:cTn id="8" dur="500" fill="hold"/>
                                        <p:tgtEl>
                                          <p:spTgt spid="51"/>
                                        </p:tgtEl>
                                        <p:attrNameLst>
                                          <p:attrName>ppt_h</p:attrName>
                                        </p:attrNameLst>
                                      </p:cBhvr>
                                      <p:tavLst>
                                        <p:tav tm="0">
                                          <p:val>
                                            <p:fltVal val="0"/>
                                          </p:val>
                                        </p:tav>
                                        <p:tav tm="100000">
                                          <p:val>
                                            <p:strVal val="#ppt_h"/>
                                          </p:val>
                                        </p:tav>
                                      </p:tavLst>
                                    </p:anim>
                                    <p:animEffect transition="in" filter="fade">
                                      <p:cBhvr>
                                        <p:cTn id="9" dur="500"/>
                                        <p:tgtEl>
                                          <p:spTgt spid="51"/>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561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p:cTn id="22" dur="500" fill="hold"/>
                                        <p:tgtEl>
                                          <p:spTgt spid="49"/>
                                        </p:tgtEl>
                                        <p:attrNameLst>
                                          <p:attrName>ppt_w</p:attrName>
                                        </p:attrNameLst>
                                      </p:cBhvr>
                                      <p:tavLst>
                                        <p:tav tm="0">
                                          <p:val>
                                            <p:fltVal val="0"/>
                                          </p:val>
                                        </p:tav>
                                        <p:tav tm="100000">
                                          <p:val>
                                            <p:strVal val="#ppt_w"/>
                                          </p:val>
                                        </p:tav>
                                      </p:tavLst>
                                    </p:anim>
                                    <p:anim calcmode="lin" valueType="num">
                                      <p:cBhvr>
                                        <p:cTn id="23" dur="500" fill="hold"/>
                                        <p:tgtEl>
                                          <p:spTgt spid="49"/>
                                        </p:tgtEl>
                                        <p:attrNameLst>
                                          <p:attrName>ppt_h</p:attrName>
                                        </p:attrNameLst>
                                      </p:cBhvr>
                                      <p:tavLst>
                                        <p:tav tm="0">
                                          <p:val>
                                            <p:fltVal val="0"/>
                                          </p:val>
                                        </p:tav>
                                        <p:tav tm="100000">
                                          <p:val>
                                            <p:strVal val="#ppt_h"/>
                                          </p:val>
                                        </p:tav>
                                      </p:tavLst>
                                    </p:anim>
                                    <p:animEffect transition="in" filter="fade">
                                      <p:cBhvr>
                                        <p:cTn id="24" dur="500"/>
                                        <p:tgtEl>
                                          <p:spTgt spid="49"/>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56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6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561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561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61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561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563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562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563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562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563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5627"/>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5636"/>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0" grpId="0" animBg="1"/>
      <p:bldP spid="25612" grpId="0"/>
      <p:bldP spid="25615" grpId="0"/>
      <p:bldP spid="25616" grpId="0"/>
      <p:bldP spid="25617" grpId="0"/>
      <p:bldP spid="25618" grpId="0"/>
      <p:bldP spid="25619" grpId="0"/>
      <p:bldP spid="25625" grpId="0"/>
      <p:bldP spid="25626" grpId="0"/>
      <p:bldP spid="25627" grpId="0"/>
      <p:bldP spid="25633" grpId="0"/>
      <p:bldP spid="25634" grpId="0"/>
      <p:bldP spid="25635" grpId="0"/>
      <p:bldP spid="25636" grpId="0"/>
      <p:bldP spid="49"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4-03 Divide Polynomials (4.3)</a:t>
            </a:r>
            <a:endParaRPr lang="en-US" dirty="0"/>
          </a:p>
        </p:txBody>
      </p:sp>
      <p:sp>
        <p:nvSpPr>
          <p:cNvPr id="3" name="Content Placeholder 2"/>
          <p:cNvSpPr>
            <a:spLocks noGrp="1"/>
          </p:cNvSpPr>
          <p:nvPr>
            <p:ph idx="1"/>
          </p:nvPr>
        </p:nvSpPr>
        <p:spPr/>
        <p:txBody>
          <a:bodyPr>
            <a:normAutofit/>
          </a:bodyPr>
          <a:lstStyle/>
          <a:p>
            <a:r>
              <a:rPr lang="en-US" dirty="0"/>
              <a:t>(</a:t>
            </a:r>
            <a:r>
              <a:rPr lang="en-US" i="1" dirty="0"/>
              <a:t>y</a:t>
            </a:r>
            <a:r>
              <a:rPr lang="en-US" baseline="30000" dirty="0"/>
              <a:t>5</a:t>
            </a:r>
            <a:r>
              <a:rPr lang="en-US" dirty="0"/>
              <a:t> + 32)÷(</a:t>
            </a:r>
            <a:r>
              <a:rPr lang="en-US" i="1" dirty="0"/>
              <a:t>y</a:t>
            </a:r>
            <a:r>
              <a:rPr lang="en-US" dirty="0"/>
              <a:t> + 2)</a:t>
            </a:r>
            <a:endParaRPr lang="en-US" baseline="30000" dirty="0"/>
          </a:p>
          <a:p>
            <a:endParaRPr lang="en-US" baseline="30000" dirty="0"/>
          </a:p>
          <a:p>
            <a:endParaRPr lang="en-US" baseline="30000" dirty="0"/>
          </a:p>
          <a:p>
            <a:endParaRPr lang="en-US" baseline="30000" dirty="0"/>
          </a:p>
          <a:p>
            <a:endParaRPr lang="en-US" baseline="30000" dirty="0"/>
          </a:p>
          <a:p>
            <a:endParaRPr lang="en-US" baseline="30000" dirty="0"/>
          </a:p>
          <a:p>
            <a:endParaRPr lang="en-US" baseline="30000" dirty="0"/>
          </a:p>
          <a:p>
            <a:endParaRPr lang="en-US" baseline="30000" dirty="0"/>
          </a:p>
          <a:p>
            <a:endParaRPr lang="en-US" baseline="30000" dirty="0"/>
          </a:p>
          <a:p>
            <a:endParaRPr lang="en-US" baseline="30000" dirty="0"/>
          </a:p>
          <a:p>
            <a:r>
              <a:rPr lang="en-US" i="1" dirty="0"/>
              <a:t>y</a:t>
            </a:r>
            <a:r>
              <a:rPr lang="en-US" baseline="30000" dirty="0"/>
              <a:t>4</a:t>
            </a:r>
            <a:r>
              <a:rPr lang="en-US" dirty="0"/>
              <a:t> – 2</a:t>
            </a:r>
            <a:r>
              <a:rPr lang="en-US" i="1" dirty="0"/>
              <a:t>y</a:t>
            </a:r>
            <a:r>
              <a:rPr lang="en-US" baseline="30000" dirty="0"/>
              <a:t>3</a:t>
            </a:r>
            <a:r>
              <a:rPr lang="en-US" dirty="0"/>
              <a:t> + 4</a:t>
            </a:r>
            <a:r>
              <a:rPr lang="en-US" i="1" dirty="0"/>
              <a:t>y</a:t>
            </a:r>
            <a:r>
              <a:rPr lang="en-US" baseline="30000" dirty="0"/>
              <a:t>2</a:t>
            </a:r>
            <a:r>
              <a:rPr lang="en-US" dirty="0"/>
              <a:t> – 8</a:t>
            </a:r>
            <a:r>
              <a:rPr lang="en-US" i="1" dirty="0"/>
              <a:t>y</a:t>
            </a:r>
            <a:r>
              <a:rPr lang="en-US" dirty="0"/>
              <a:t> + 16</a:t>
            </a:r>
          </a:p>
        </p:txBody>
      </p:sp>
      <p:sp>
        <p:nvSpPr>
          <p:cNvPr id="26626" name="Rectangle 2"/>
          <p:cNvSpPr>
            <a:spLocks noChangeArrowheads="1"/>
          </p:cNvSpPr>
          <p:nvPr/>
        </p:nvSpPr>
        <p:spPr bwMode="auto">
          <a:xfrm>
            <a:off x="2" y="-246220"/>
            <a:ext cx="246286" cy="492443"/>
          </a:xfrm>
          <a:prstGeom prst="rect">
            <a:avLst/>
          </a:prstGeom>
          <a:noFill/>
          <a:ln w="9525">
            <a:noFill/>
            <a:miter lim="800000"/>
            <a:headEnd/>
            <a:tailEnd/>
          </a:ln>
          <a:effectLst/>
        </p:spPr>
        <p:txBody>
          <a:bodyPr vert="horz" wrap="none" lIns="121920" tIns="60960" rIns="121920" bIns="60960" numCol="1" anchor="ctr" anchorCtr="0" compatLnSpc="1">
            <a:prstTxWarp prst="textNoShape">
              <a:avLst/>
            </a:prstTxWarp>
            <a:spAutoFit/>
          </a:bodyPr>
          <a:lstStyle/>
          <a:p>
            <a:endParaRPr lang="en-US" sz="2400"/>
          </a:p>
        </p:txBody>
      </p:sp>
      <p:sp>
        <p:nvSpPr>
          <p:cNvPr id="6" name="AutoShape 5"/>
          <p:cNvSpPr>
            <a:spLocks noChangeAspect="1" noChangeArrowheads="1" noTextEdit="1"/>
          </p:cNvSpPr>
          <p:nvPr/>
        </p:nvSpPr>
        <p:spPr bwMode="auto">
          <a:xfrm>
            <a:off x="812803" y="3082927"/>
            <a:ext cx="9944100" cy="1895476"/>
          </a:xfrm>
          <a:prstGeom prst="rect">
            <a:avLst/>
          </a:prstGeom>
          <a:no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 name="Group 46"/>
          <p:cNvGrpSpPr/>
          <p:nvPr/>
        </p:nvGrpSpPr>
        <p:grpSpPr>
          <a:xfrm>
            <a:off x="965200" y="2616200"/>
            <a:ext cx="1219200" cy="566739"/>
            <a:chOff x="723900" y="3543300"/>
            <a:chExt cx="914400" cy="566738"/>
          </a:xfrm>
        </p:grpSpPr>
        <p:sp>
          <p:nvSpPr>
            <p:cNvPr id="8" name="Rectangle 7"/>
            <p:cNvSpPr>
              <a:spLocks noChangeArrowheads="1"/>
            </p:cNvSpPr>
            <p:nvPr/>
          </p:nvSpPr>
          <p:spPr bwMode="auto">
            <a:xfrm>
              <a:off x="1624013" y="3543300"/>
              <a:ext cx="9525" cy="561975"/>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Rectangle 9"/>
            <p:cNvSpPr>
              <a:spLocks noChangeArrowheads="1"/>
            </p:cNvSpPr>
            <p:nvPr/>
          </p:nvSpPr>
          <p:spPr bwMode="auto">
            <a:xfrm>
              <a:off x="723900" y="4100513"/>
              <a:ext cx="914400" cy="9525"/>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 name="Rectangle 10"/>
          <p:cNvSpPr>
            <a:spLocks noChangeArrowheads="1"/>
          </p:cNvSpPr>
          <p:nvPr/>
        </p:nvSpPr>
        <p:spPr bwMode="auto">
          <a:xfrm>
            <a:off x="965200" y="3725863"/>
            <a:ext cx="9652000" cy="9525"/>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 name="Group 47"/>
          <p:cNvGrpSpPr/>
          <p:nvPr/>
        </p:nvGrpSpPr>
        <p:grpSpPr>
          <a:xfrm>
            <a:off x="8128000" y="3711577"/>
            <a:ext cx="1219200" cy="571500"/>
            <a:chOff x="7048500" y="4657725"/>
            <a:chExt cx="914400" cy="571500"/>
          </a:xfrm>
        </p:grpSpPr>
        <p:sp>
          <p:nvSpPr>
            <p:cNvPr id="12" name="Rectangle 8"/>
            <p:cNvSpPr>
              <a:spLocks noChangeArrowheads="1"/>
            </p:cNvSpPr>
            <p:nvPr/>
          </p:nvSpPr>
          <p:spPr bwMode="auto">
            <a:xfrm>
              <a:off x="7053263" y="4657725"/>
              <a:ext cx="9525" cy="571500"/>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Rectangle 11"/>
            <p:cNvSpPr>
              <a:spLocks noChangeArrowheads="1"/>
            </p:cNvSpPr>
            <p:nvPr/>
          </p:nvSpPr>
          <p:spPr bwMode="auto">
            <a:xfrm>
              <a:off x="7048500" y="5214938"/>
              <a:ext cx="914400" cy="9525"/>
            </a:xfrm>
            <a:prstGeom prst="rect">
              <a:avLst/>
            </a:prstGeom>
            <a:solidFill>
              <a:srgbClr val="FFFFFF"/>
            </a:solidFill>
            <a:ln w="0" cap="flat">
              <a:solidFill>
                <a:schemeClr val="tx1"/>
              </a:solid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 name="Rectangle 12"/>
          <p:cNvSpPr>
            <a:spLocks noChangeArrowheads="1"/>
          </p:cNvSpPr>
          <p:nvPr/>
        </p:nvSpPr>
        <p:spPr bwMode="auto">
          <a:xfrm>
            <a:off x="1087970" y="2662240"/>
            <a:ext cx="403957"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-2</a:t>
            </a:r>
            <a:endParaRPr lang="en-US" sz="2400" dirty="0">
              <a:latin typeface="Arial" pitchFamily="34" charset="0"/>
            </a:endParaRPr>
          </a:p>
        </p:txBody>
      </p:sp>
      <p:grpSp>
        <p:nvGrpSpPr>
          <p:cNvPr id="15" name="Group 41"/>
          <p:cNvGrpSpPr/>
          <p:nvPr/>
        </p:nvGrpSpPr>
        <p:grpSpPr>
          <a:xfrm>
            <a:off x="2294469" y="2662238"/>
            <a:ext cx="367202" cy="574453"/>
            <a:chOff x="1720850" y="3589338"/>
            <a:chExt cx="275401" cy="574453"/>
          </a:xfrm>
        </p:grpSpPr>
        <p:sp>
          <p:nvSpPr>
            <p:cNvPr id="16" name="Rectangle 13"/>
            <p:cNvSpPr>
              <a:spLocks noChangeArrowheads="1"/>
            </p:cNvSpPr>
            <p:nvPr/>
          </p:nvSpPr>
          <p:spPr bwMode="auto">
            <a:xfrm>
              <a:off x="1720850" y="3589338"/>
              <a:ext cx="49"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endParaRPr lang="en-US" sz="2400" dirty="0">
                <a:latin typeface="Arial" pitchFamily="34" charset="0"/>
              </a:endParaRPr>
            </a:p>
          </p:txBody>
        </p:sp>
        <p:sp>
          <p:nvSpPr>
            <p:cNvPr id="17" name="Rectangle 14"/>
            <p:cNvSpPr>
              <a:spLocks noChangeArrowheads="1"/>
            </p:cNvSpPr>
            <p:nvPr/>
          </p:nvSpPr>
          <p:spPr bwMode="auto">
            <a:xfrm>
              <a:off x="1835150" y="3589338"/>
              <a:ext cx="161101"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1</a:t>
              </a:r>
              <a:endParaRPr lang="en-US" sz="2400" dirty="0">
                <a:latin typeface="Arial" pitchFamily="34" charset="0"/>
              </a:endParaRPr>
            </a:p>
          </p:txBody>
        </p:sp>
      </p:grpSp>
      <p:sp>
        <p:nvSpPr>
          <p:cNvPr id="18" name="Rectangle 15"/>
          <p:cNvSpPr>
            <a:spLocks noChangeArrowheads="1"/>
          </p:cNvSpPr>
          <p:nvPr/>
        </p:nvSpPr>
        <p:spPr bwMode="auto">
          <a:xfrm>
            <a:off x="3500967" y="2662240"/>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0</a:t>
            </a:r>
            <a:endParaRPr lang="en-US" sz="2400" dirty="0">
              <a:latin typeface="Arial" pitchFamily="34" charset="0"/>
            </a:endParaRPr>
          </a:p>
        </p:txBody>
      </p:sp>
      <p:sp>
        <p:nvSpPr>
          <p:cNvPr id="19" name="Rectangle 16"/>
          <p:cNvSpPr>
            <a:spLocks noChangeArrowheads="1"/>
          </p:cNvSpPr>
          <p:nvPr/>
        </p:nvSpPr>
        <p:spPr bwMode="auto">
          <a:xfrm>
            <a:off x="4707467" y="2662240"/>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0</a:t>
            </a:r>
            <a:endParaRPr lang="en-US" sz="2400" dirty="0">
              <a:latin typeface="Arial" pitchFamily="34" charset="0"/>
            </a:endParaRPr>
          </a:p>
        </p:txBody>
      </p:sp>
      <p:sp>
        <p:nvSpPr>
          <p:cNvPr id="20" name="Rectangle 17"/>
          <p:cNvSpPr>
            <a:spLocks noChangeArrowheads="1"/>
          </p:cNvSpPr>
          <p:nvPr/>
        </p:nvSpPr>
        <p:spPr bwMode="auto">
          <a:xfrm>
            <a:off x="5913967" y="2662240"/>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0</a:t>
            </a:r>
            <a:endParaRPr lang="en-US" sz="2400" dirty="0">
              <a:latin typeface="Arial" pitchFamily="34" charset="0"/>
            </a:endParaRPr>
          </a:p>
        </p:txBody>
      </p:sp>
      <p:sp>
        <p:nvSpPr>
          <p:cNvPr id="21" name="Rectangle 18"/>
          <p:cNvSpPr>
            <a:spLocks noChangeArrowheads="1"/>
          </p:cNvSpPr>
          <p:nvPr/>
        </p:nvSpPr>
        <p:spPr bwMode="auto">
          <a:xfrm>
            <a:off x="7120467" y="2662240"/>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0</a:t>
            </a:r>
            <a:endParaRPr lang="en-US" sz="2400" dirty="0">
              <a:latin typeface="Arial" pitchFamily="34" charset="0"/>
            </a:endParaRPr>
          </a:p>
        </p:txBody>
      </p:sp>
      <p:sp>
        <p:nvSpPr>
          <p:cNvPr id="22" name="Rectangle 19"/>
          <p:cNvSpPr>
            <a:spLocks noChangeArrowheads="1"/>
          </p:cNvSpPr>
          <p:nvPr/>
        </p:nvSpPr>
        <p:spPr bwMode="auto">
          <a:xfrm>
            <a:off x="8326970" y="2662240"/>
            <a:ext cx="461665"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32</a:t>
            </a:r>
            <a:endParaRPr lang="en-US" sz="2400" dirty="0">
              <a:latin typeface="Arial" pitchFamily="34" charset="0"/>
            </a:endParaRPr>
          </a:p>
        </p:txBody>
      </p:sp>
      <p:grpSp>
        <p:nvGrpSpPr>
          <p:cNvPr id="23" name="Group 44"/>
          <p:cNvGrpSpPr/>
          <p:nvPr/>
        </p:nvGrpSpPr>
        <p:grpSpPr>
          <a:xfrm>
            <a:off x="3454403" y="3221039"/>
            <a:ext cx="403957" cy="579216"/>
            <a:chOff x="2590800" y="4148138"/>
            <a:chExt cx="302968" cy="579215"/>
          </a:xfrm>
        </p:grpSpPr>
        <p:sp>
          <p:nvSpPr>
            <p:cNvPr id="24" name="Rectangle 21"/>
            <p:cNvSpPr>
              <a:spLocks noChangeArrowheads="1"/>
            </p:cNvSpPr>
            <p:nvPr/>
          </p:nvSpPr>
          <p:spPr bwMode="auto">
            <a:xfrm>
              <a:off x="2625725" y="4148138"/>
              <a:ext cx="49"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endParaRPr lang="en-US" sz="2400" dirty="0">
                <a:latin typeface="Arial" pitchFamily="34" charset="0"/>
              </a:endParaRPr>
            </a:p>
          </p:txBody>
        </p:sp>
        <p:sp>
          <p:nvSpPr>
            <p:cNvPr id="25" name="Rectangle 22"/>
            <p:cNvSpPr>
              <a:spLocks noChangeArrowheads="1"/>
            </p:cNvSpPr>
            <p:nvPr/>
          </p:nvSpPr>
          <p:spPr bwMode="auto">
            <a:xfrm>
              <a:off x="2590800" y="4152901"/>
              <a:ext cx="302968" cy="5744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-2</a:t>
              </a:r>
              <a:endParaRPr lang="en-US" sz="2400" dirty="0">
                <a:latin typeface="Arial" pitchFamily="34" charset="0"/>
              </a:endParaRPr>
            </a:p>
          </p:txBody>
        </p:sp>
      </p:grpSp>
      <p:grpSp>
        <p:nvGrpSpPr>
          <p:cNvPr id="26" name="Group 45"/>
          <p:cNvGrpSpPr/>
          <p:nvPr/>
        </p:nvGrpSpPr>
        <p:grpSpPr>
          <a:xfrm>
            <a:off x="4673592" y="3221039"/>
            <a:ext cx="246862" cy="579216"/>
            <a:chOff x="3505200" y="4148138"/>
            <a:chExt cx="185147" cy="579215"/>
          </a:xfrm>
        </p:grpSpPr>
        <p:sp>
          <p:nvSpPr>
            <p:cNvPr id="27" name="Rectangle 23"/>
            <p:cNvSpPr>
              <a:spLocks noChangeArrowheads="1"/>
            </p:cNvSpPr>
            <p:nvPr/>
          </p:nvSpPr>
          <p:spPr bwMode="auto">
            <a:xfrm>
              <a:off x="3530600" y="4148138"/>
              <a:ext cx="49"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endParaRPr lang="en-US" sz="2400" dirty="0">
                <a:latin typeface="Arial" pitchFamily="34" charset="0"/>
              </a:endParaRPr>
            </a:p>
          </p:txBody>
        </p:sp>
        <p:sp>
          <p:nvSpPr>
            <p:cNvPr id="28" name="Rectangle 24"/>
            <p:cNvSpPr>
              <a:spLocks noChangeArrowheads="1"/>
            </p:cNvSpPr>
            <p:nvPr/>
          </p:nvSpPr>
          <p:spPr bwMode="auto">
            <a:xfrm>
              <a:off x="3505200" y="4152901"/>
              <a:ext cx="185147" cy="5744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4</a:t>
              </a:r>
              <a:endParaRPr lang="en-US" sz="2400" dirty="0">
                <a:latin typeface="Arial" pitchFamily="34" charset="0"/>
              </a:endParaRPr>
            </a:p>
          </p:txBody>
        </p:sp>
      </p:grpSp>
      <p:sp>
        <p:nvSpPr>
          <p:cNvPr id="29" name="Rectangle 25"/>
          <p:cNvSpPr>
            <a:spLocks noChangeArrowheads="1"/>
          </p:cNvSpPr>
          <p:nvPr/>
        </p:nvSpPr>
        <p:spPr bwMode="auto">
          <a:xfrm>
            <a:off x="5913968" y="3221040"/>
            <a:ext cx="4055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-8</a:t>
            </a:r>
            <a:endParaRPr lang="en-US" sz="2400" dirty="0">
              <a:latin typeface="Arial" pitchFamily="34" charset="0"/>
            </a:endParaRPr>
          </a:p>
        </p:txBody>
      </p:sp>
      <p:sp>
        <p:nvSpPr>
          <p:cNvPr id="30" name="Rectangle 26"/>
          <p:cNvSpPr>
            <a:spLocks noChangeArrowheads="1"/>
          </p:cNvSpPr>
          <p:nvPr/>
        </p:nvSpPr>
        <p:spPr bwMode="auto">
          <a:xfrm>
            <a:off x="7120467" y="3221040"/>
            <a:ext cx="466474"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16</a:t>
            </a:r>
            <a:endParaRPr lang="en-US" sz="2400" dirty="0">
              <a:latin typeface="Arial" pitchFamily="34" charset="0"/>
            </a:endParaRPr>
          </a:p>
        </p:txBody>
      </p:sp>
      <p:sp>
        <p:nvSpPr>
          <p:cNvPr id="31" name="Rectangle 27"/>
          <p:cNvSpPr>
            <a:spLocks noChangeArrowheads="1"/>
          </p:cNvSpPr>
          <p:nvPr/>
        </p:nvSpPr>
        <p:spPr bwMode="auto">
          <a:xfrm>
            <a:off x="8326970" y="3221040"/>
            <a:ext cx="620363"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-32</a:t>
            </a:r>
            <a:endParaRPr lang="en-US" sz="2400" dirty="0">
              <a:latin typeface="Arial" pitchFamily="34" charset="0"/>
            </a:endParaRPr>
          </a:p>
        </p:txBody>
      </p:sp>
      <p:grpSp>
        <p:nvGrpSpPr>
          <p:cNvPr id="32" name="Group 43"/>
          <p:cNvGrpSpPr/>
          <p:nvPr/>
        </p:nvGrpSpPr>
        <p:grpSpPr>
          <a:xfrm>
            <a:off x="2294469" y="3779840"/>
            <a:ext cx="367202" cy="574453"/>
            <a:chOff x="1720850" y="4706938"/>
            <a:chExt cx="275401" cy="574453"/>
          </a:xfrm>
        </p:grpSpPr>
        <p:sp>
          <p:nvSpPr>
            <p:cNvPr id="33" name="Rectangle 29"/>
            <p:cNvSpPr>
              <a:spLocks noChangeArrowheads="1"/>
            </p:cNvSpPr>
            <p:nvPr/>
          </p:nvSpPr>
          <p:spPr bwMode="auto">
            <a:xfrm>
              <a:off x="1720850" y="4706938"/>
              <a:ext cx="49"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endParaRPr lang="en-US" sz="2400" dirty="0">
                <a:latin typeface="Arial" pitchFamily="34" charset="0"/>
              </a:endParaRPr>
            </a:p>
          </p:txBody>
        </p:sp>
        <p:sp>
          <p:nvSpPr>
            <p:cNvPr id="34" name="Rectangle 30"/>
            <p:cNvSpPr>
              <a:spLocks noChangeArrowheads="1"/>
            </p:cNvSpPr>
            <p:nvPr/>
          </p:nvSpPr>
          <p:spPr bwMode="auto">
            <a:xfrm>
              <a:off x="1835150" y="4706938"/>
              <a:ext cx="161101"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1</a:t>
              </a:r>
              <a:endParaRPr lang="en-US" sz="2400" dirty="0">
                <a:latin typeface="Arial" pitchFamily="34" charset="0"/>
              </a:endParaRPr>
            </a:p>
          </p:txBody>
        </p:sp>
      </p:grpSp>
      <p:grpSp>
        <p:nvGrpSpPr>
          <p:cNvPr id="35" name="Group 42"/>
          <p:cNvGrpSpPr/>
          <p:nvPr/>
        </p:nvGrpSpPr>
        <p:grpSpPr>
          <a:xfrm>
            <a:off x="3500969" y="3779840"/>
            <a:ext cx="397660" cy="574453"/>
            <a:chOff x="2625725" y="4706938"/>
            <a:chExt cx="298245" cy="574453"/>
          </a:xfrm>
        </p:grpSpPr>
        <p:sp>
          <p:nvSpPr>
            <p:cNvPr id="36" name="Rectangle 31"/>
            <p:cNvSpPr>
              <a:spLocks noChangeArrowheads="1"/>
            </p:cNvSpPr>
            <p:nvPr/>
          </p:nvSpPr>
          <p:spPr bwMode="auto">
            <a:xfrm>
              <a:off x="2625725" y="4706938"/>
              <a:ext cx="119024"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a:t>
              </a:r>
              <a:endParaRPr lang="en-US" sz="2400" dirty="0">
                <a:latin typeface="Arial" pitchFamily="34" charset="0"/>
              </a:endParaRPr>
            </a:p>
          </p:txBody>
        </p:sp>
        <p:sp>
          <p:nvSpPr>
            <p:cNvPr id="37" name="Rectangle 32"/>
            <p:cNvSpPr>
              <a:spLocks noChangeArrowheads="1"/>
            </p:cNvSpPr>
            <p:nvPr/>
          </p:nvSpPr>
          <p:spPr bwMode="auto">
            <a:xfrm>
              <a:off x="2740025" y="4706938"/>
              <a:ext cx="183945"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2</a:t>
              </a:r>
              <a:endParaRPr lang="en-US" sz="2400" dirty="0">
                <a:latin typeface="Arial" pitchFamily="34" charset="0"/>
              </a:endParaRPr>
            </a:p>
          </p:txBody>
        </p:sp>
      </p:grpSp>
      <p:sp>
        <p:nvSpPr>
          <p:cNvPr id="38" name="Rectangle 33"/>
          <p:cNvSpPr>
            <a:spLocks noChangeArrowheads="1"/>
          </p:cNvSpPr>
          <p:nvPr/>
        </p:nvSpPr>
        <p:spPr bwMode="auto">
          <a:xfrm>
            <a:off x="4707467" y="3779840"/>
            <a:ext cx="246862"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4</a:t>
            </a:r>
            <a:endParaRPr lang="en-US" sz="2400" dirty="0">
              <a:latin typeface="Arial" pitchFamily="34" charset="0"/>
            </a:endParaRPr>
          </a:p>
        </p:txBody>
      </p:sp>
      <p:sp>
        <p:nvSpPr>
          <p:cNvPr id="39" name="Rectangle 34"/>
          <p:cNvSpPr>
            <a:spLocks noChangeArrowheads="1"/>
          </p:cNvSpPr>
          <p:nvPr/>
        </p:nvSpPr>
        <p:spPr bwMode="auto">
          <a:xfrm>
            <a:off x="5913967" y="3779840"/>
            <a:ext cx="4055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-8</a:t>
            </a:r>
            <a:endParaRPr lang="en-US" sz="2400" dirty="0">
              <a:latin typeface="Arial" pitchFamily="34" charset="0"/>
            </a:endParaRPr>
          </a:p>
        </p:txBody>
      </p:sp>
      <p:sp>
        <p:nvSpPr>
          <p:cNvPr id="40" name="Rectangle 35"/>
          <p:cNvSpPr>
            <a:spLocks noChangeArrowheads="1"/>
          </p:cNvSpPr>
          <p:nvPr/>
        </p:nvSpPr>
        <p:spPr bwMode="auto">
          <a:xfrm>
            <a:off x="7120467" y="3779840"/>
            <a:ext cx="466474"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16</a:t>
            </a:r>
            <a:endParaRPr lang="en-US" sz="2400" dirty="0">
              <a:latin typeface="Arial" pitchFamily="34" charset="0"/>
            </a:endParaRPr>
          </a:p>
        </p:txBody>
      </p:sp>
      <p:sp>
        <p:nvSpPr>
          <p:cNvPr id="41" name="Rectangle 36"/>
          <p:cNvSpPr>
            <a:spLocks noChangeArrowheads="1"/>
          </p:cNvSpPr>
          <p:nvPr/>
        </p:nvSpPr>
        <p:spPr bwMode="auto">
          <a:xfrm>
            <a:off x="8326967" y="3779840"/>
            <a:ext cx="245260" cy="5744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1219170" fontAlgn="base">
              <a:spcBef>
                <a:spcPct val="0"/>
              </a:spcBef>
              <a:spcAft>
                <a:spcPct val="0"/>
              </a:spcAft>
            </a:pPr>
            <a:r>
              <a:rPr lang="en-US" sz="3733" dirty="0">
                <a:latin typeface="Corbel" pitchFamily="34" charset="0"/>
              </a:rPr>
              <a:t>0</a:t>
            </a:r>
            <a:endParaRPr lang="en-US" sz="2400" dirty="0">
              <a:latin typeface="Arial" pitchFamily="34" charset="0"/>
            </a:endParaRPr>
          </a:p>
        </p:txBody>
      </p:sp>
      <p:sp>
        <p:nvSpPr>
          <p:cNvPr id="4" name="Slide Number Placeholder 3">
            <a:extLst>
              <a:ext uri="{FF2B5EF4-FFF2-40B4-BE49-F238E27FC236}">
                <a16:creationId xmlns:a16="http://schemas.microsoft.com/office/drawing/2014/main" id="{B3D84F4E-06D8-4249-8ABB-CF0918A7FB60}"/>
              </a:ext>
            </a:extLst>
          </p:cNvPr>
          <p:cNvSpPr>
            <a:spLocks noGrp="1"/>
          </p:cNvSpPr>
          <p:nvPr>
            <p:ph type="sldNum" sz="quarter" idx="12"/>
          </p:nvPr>
        </p:nvSpPr>
        <p:spPr/>
        <p:txBody>
          <a:bodyPr/>
          <a:lstStyle/>
          <a:p>
            <a:fld id="{E1B1CA06-119B-41E3-B6B4-C557F4F29D87}" type="slidenum">
              <a:rPr lang="en-US" smtClean="0"/>
              <a:t>28</a:t>
            </a:fld>
            <a:endParaRPr lang="en-US"/>
          </a:p>
        </p:txBody>
      </p:sp>
    </p:spTree>
    <p:extLst>
      <p:ext uri="{BB962C8B-B14F-4D97-AF65-F5344CB8AC3E}">
        <p14:creationId xmlns:p14="http://schemas.microsoft.com/office/powerpoint/2010/main" val="2849301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animBg="1"/>
      <p:bldP spid="14" grpId="0"/>
      <p:bldP spid="18" grpId="0"/>
      <p:bldP spid="20" grpId="0"/>
      <p:bldP spid="21" grpId="0"/>
      <p:bldP spid="22" grpId="0"/>
      <p:bldP spid="29" grpId="0"/>
      <p:bldP spid="30" grpId="0"/>
      <p:bldP spid="31" grpId="0"/>
      <p:bldP spid="38" grpId="0"/>
      <p:bldP spid="39" grpId="0"/>
      <p:bldP spid="40" grpId="0"/>
      <p:bldP spid="4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7E58-8933-4B7F-AF78-A74058B6053E}"/>
              </a:ext>
            </a:extLst>
          </p:cNvPr>
          <p:cNvSpPr>
            <a:spLocks noGrp="1"/>
          </p:cNvSpPr>
          <p:nvPr>
            <p:ph type="title"/>
          </p:nvPr>
        </p:nvSpPr>
        <p:spPr/>
        <p:txBody>
          <a:bodyPr>
            <a:normAutofit/>
          </a:bodyPr>
          <a:lstStyle/>
          <a:p>
            <a:r>
              <a:rPr lang="en-US" b="1" dirty="0"/>
              <a:t>4-04 Find Rational Zeros of Polynomial Functions (4.5)</a:t>
            </a:r>
            <a:endParaRPr lang="en-US" dirty="0"/>
          </a:p>
        </p:txBody>
      </p:sp>
      <p:sp>
        <p:nvSpPr>
          <p:cNvPr id="3" name="Text Placeholder 2">
            <a:extLst>
              <a:ext uri="{FF2B5EF4-FFF2-40B4-BE49-F238E27FC236}">
                <a16:creationId xmlns:a16="http://schemas.microsoft.com/office/drawing/2014/main" id="{BFAEB3F0-95B7-4466-95F1-3001F581AEB6}"/>
              </a:ext>
            </a:extLst>
          </p:cNvPr>
          <p:cNvSpPr>
            <a:spLocks noGrp="1"/>
          </p:cNvSpPr>
          <p:nvPr>
            <p:ph type="body" idx="1"/>
          </p:nvPr>
        </p:nvSpPr>
        <p:spPr>
          <a:xfrm>
            <a:off x="831850" y="593558"/>
            <a:ext cx="10515600" cy="2000417"/>
          </a:xfrm>
        </p:spPr>
        <p:txBody>
          <a:bodyPr>
            <a:normAutofit fontScale="92500" lnSpcReduction="10000"/>
          </a:bodyPr>
          <a:lstStyle/>
          <a:p>
            <a:r>
              <a:rPr lang="en-US" dirty="0"/>
              <a:t>Objectives:</a:t>
            </a:r>
          </a:p>
          <a:p>
            <a:pPr marL="342900" indent="-342900">
              <a:buFont typeface="Arial" panose="020B0604020202020204" pitchFamily="34" charset="0"/>
              <a:buChar char="•"/>
            </a:pPr>
            <a:r>
              <a:rPr lang="en-US" dirty="0"/>
              <a:t>Evaluate a polynomial using the remainder theorem.</a:t>
            </a:r>
          </a:p>
          <a:p>
            <a:pPr marL="342900" indent="-342900">
              <a:buFont typeface="Arial" panose="020B0604020202020204" pitchFamily="34" charset="0"/>
              <a:buChar char="•"/>
            </a:pPr>
            <a:r>
              <a:rPr lang="en-US" dirty="0"/>
              <a:t>List the possible rational zeros of a polynomial.</a:t>
            </a:r>
          </a:p>
          <a:p>
            <a:pPr marL="342900" indent="-342900">
              <a:buFont typeface="Arial" panose="020B0604020202020204" pitchFamily="34" charset="0"/>
              <a:buChar char="•"/>
            </a:pPr>
            <a:r>
              <a:rPr lang="en-US" dirty="0"/>
              <a:t>Find the rational zeros of a polynomial.</a:t>
            </a:r>
          </a:p>
        </p:txBody>
      </p:sp>
      <p:sp>
        <p:nvSpPr>
          <p:cNvPr id="4" name="Slide Number Placeholder 3">
            <a:extLst>
              <a:ext uri="{FF2B5EF4-FFF2-40B4-BE49-F238E27FC236}">
                <a16:creationId xmlns:a16="http://schemas.microsoft.com/office/drawing/2014/main" id="{9C5C7160-FE2F-4E6C-9690-0C596A6AA57F}"/>
              </a:ext>
            </a:extLst>
          </p:cNvPr>
          <p:cNvSpPr>
            <a:spLocks noGrp="1"/>
          </p:cNvSpPr>
          <p:nvPr>
            <p:ph type="sldNum" sz="quarter" idx="12"/>
          </p:nvPr>
        </p:nvSpPr>
        <p:spPr/>
        <p:txBody>
          <a:bodyPr/>
          <a:lstStyle/>
          <a:p>
            <a:fld id="{E1B1CA06-119B-41E3-B6B4-C557F4F29D87}" type="slidenum">
              <a:rPr lang="en-US" smtClean="0"/>
              <a:t>29</a:t>
            </a:fld>
            <a:endParaRPr lang="en-US"/>
          </a:p>
        </p:txBody>
      </p:sp>
    </p:spTree>
    <p:extLst>
      <p:ext uri="{BB962C8B-B14F-4D97-AF65-F5344CB8AC3E}">
        <p14:creationId xmlns:p14="http://schemas.microsoft.com/office/powerpoint/2010/main" val="3863267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A95177-3C87-4F00-A2E3-B59770B4B211}"/>
              </a:ext>
            </a:extLst>
          </p:cNvPr>
          <p:cNvSpPr>
            <a:spLocks noGrp="1"/>
          </p:cNvSpPr>
          <p:nvPr>
            <p:ph type="title"/>
          </p:nvPr>
        </p:nvSpPr>
        <p:spPr/>
        <p:txBody>
          <a:bodyPr/>
          <a:lstStyle/>
          <a:p>
            <a:r>
              <a:rPr lang="en-US" b="1" dirty="0"/>
              <a:t>4-01 Add, Subtract, and Multiply Polynomials (4.2)</a:t>
            </a:r>
            <a:endParaRPr lang="en-US" dirty="0"/>
          </a:p>
        </p:txBody>
      </p:sp>
      <p:sp>
        <p:nvSpPr>
          <p:cNvPr id="5" name="Text Placeholder 4">
            <a:extLst>
              <a:ext uri="{FF2B5EF4-FFF2-40B4-BE49-F238E27FC236}">
                <a16:creationId xmlns:a16="http://schemas.microsoft.com/office/drawing/2014/main" id="{FF952C1C-423D-4F9D-947A-A1CDCF2D583E}"/>
              </a:ext>
            </a:extLst>
          </p:cNvPr>
          <p:cNvSpPr>
            <a:spLocks noGrp="1"/>
          </p:cNvSpPr>
          <p:nvPr>
            <p:ph type="body" idx="1"/>
          </p:nvPr>
        </p:nvSpPr>
        <p:spPr/>
        <p:txBody>
          <a:bodyPr>
            <a:normAutofit lnSpcReduction="10000"/>
          </a:bodyPr>
          <a:lstStyle/>
          <a:p>
            <a:r>
              <a:rPr lang="en-US" dirty="0"/>
              <a:t>Objectives:</a:t>
            </a:r>
          </a:p>
          <a:p>
            <a:pPr marL="342900" indent="-342900">
              <a:buFont typeface="Arial" panose="020B0604020202020204" pitchFamily="34" charset="0"/>
              <a:buChar char="•"/>
            </a:pPr>
            <a:r>
              <a:rPr lang="en-US" dirty="0"/>
              <a:t>Add and subtract polynomial expressions.</a:t>
            </a:r>
          </a:p>
          <a:p>
            <a:pPr marL="342900" indent="-342900">
              <a:buFont typeface="Arial" panose="020B0604020202020204" pitchFamily="34" charset="0"/>
              <a:buChar char="•"/>
            </a:pPr>
            <a:r>
              <a:rPr lang="en-US" dirty="0"/>
              <a:t>Multiply polynomial expressions.</a:t>
            </a:r>
          </a:p>
        </p:txBody>
      </p:sp>
      <p:sp>
        <p:nvSpPr>
          <p:cNvPr id="6" name="Slide Number Placeholder 5">
            <a:extLst>
              <a:ext uri="{FF2B5EF4-FFF2-40B4-BE49-F238E27FC236}">
                <a16:creationId xmlns:a16="http://schemas.microsoft.com/office/drawing/2014/main" id="{B825552B-3E2B-4679-B63A-B02B1E72CDE9}"/>
              </a:ext>
            </a:extLst>
          </p:cNvPr>
          <p:cNvSpPr>
            <a:spLocks noGrp="1"/>
          </p:cNvSpPr>
          <p:nvPr>
            <p:ph type="sldNum" sz="quarter" idx="12"/>
          </p:nvPr>
        </p:nvSpPr>
        <p:spPr/>
        <p:txBody>
          <a:bodyPr/>
          <a:lstStyle/>
          <a:p>
            <a:fld id="{E1B1CA06-119B-41E3-B6B4-C557F4F29D87}" type="slidenum">
              <a:rPr lang="en-US" smtClean="0"/>
              <a:t>3</a:t>
            </a:fld>
            <a:endParaRPr lang="en-US"/>
          </a:p>
        </p:txBody>
      </p:sp>
    </p:spTree>
    <p:extLst>
      <p:ext uri="{BB962C8B-B14F-4D97-AF65-F5344CB8AC3E}">
        <p14:creationId xmlns:p14="http://schemas.microsoft.com/office/powerpoint/2010/main" val="2629117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E739B3-F7E5-4A4B-B327-9FA7D68DCD3D}"/>
              </a:ext>
            </a:extLst>
          </p:cNvPr>
          <p:cNvSpPr>
            <a:spLocks noGrp="1"/>
          </p:cNvSpPr>
          <p:nvPr>
            <p:ph type="title"/>
          </p:nvPr>
        </p:nvSpPr>
        <p:spPr/>
        <p:txBody>
          <a:bodyPr/>
          <a:lstStyle/>
          <a:p>
            <a:r>
              <a:rPr lang="en-US" b="1" dirty="0"/>
              <a:t>4-04 Find Rational Zeros of Polynomial Functions (4.5)</a:t>
            </a:r>
            <a:endParaRPr lang="en-US" dirty="0"/>
          </a:p>
        </p:txBody>
      </p:sp>
      <p:sp>
        <p:nvSpPr>
          <p:cNvPr id="5" name="Content Placeholder 4">
            <a:extLst>
              <a:ext uri="{FF2B5EF4-FFF2-40B4-BE49-F238E27FC236}">
                <a16:creationId xmlns:a16="http://schemas.microsoft.com/office/drawing/2014/main" id="{9479D821-4D29-4E3D-BE1B-4DF23BAFD468}"/>
              </a:ext>
            </a:extLst>
          </p:cNvPr>
          <p:cNvSpPr>
            <a:spLocks noGrp="1"/>
          </p:cNvSpPr>
          <p:nvPr>
            <p:ph idx="1"/>
          </p:nvPr>
        </p:nvSpPr>
        <p:spPr/>
        <p:txBody>
          <a:bodyPr/>
          <a:lstStyle/>
          <a:p>
            <a:r>
              <a:rPr lang="en-US" b="1" dirty="0"/>
              <a:t>The Remainder Theorem</a:t>
            </a:r>
          </a:p>
          <a:p>
            <a:pPr lvl="1"/>
            <a:r>
              <a:rPr lang="en-US" dirty="0"/>
              <a:t>If a polynomial </a:t>
            </a:r>
            <a:r>
              <a:rPr lang="en-US" i="1" dirty="0"/>
              <a:t>f</a:t>
            </a:r>
            <a:r>
              <a:rPr lang="en-US" dirty="0"/>
              <a:t>(</a:t>
            </a:r>
            <a:r>
              <a:rPr lang="en-US" i="1" dirty="0"/>
              <a:t>x</a:t>
            </a:r>
            <a:r>
              <a:rPr lang="en-US" dirty="0"/>
              <a:t>) is divided by </a:t>
            </a:r>
            <a:r>
              <a:rPr lang="en-US" i="1" dirty="0"/>
              <a:t>x</a:t>
            </a:r>
            <a:r>
              <a:rPr lang="en-US" dirty="0"/>
              <a:t> − </a:t>
            </a:r>
            <a:r>
              <a:rPr lang="en-US" i="1" dirty="0"/>
              <a:t>k</a:t>
            </a:r>
            <a:r>
              <a:rPr lang="en-US" dirty="0"/>
              <a:t>, then the remainder is the value </a:t>
            </a:r>
            <a:r>
              <a:rPr lang="en-US" i="1" dirty="0"/>
              <a:t>f</a:t>
            </a:r>
            <a:r>
              <a:rPr lang="en-US" dirty="0"/>
              <a:t>(</a:t>
            </a:r>
            <a:r>
              <a:rPr lang="en-US" i="1" dirty="0"/>
              <a:t>k</a:t>
            </a:r>
            <a:r>
              <a:rPr lang="en-US" dirty="0"/>
              <a:t>).</a:t>
            </a:r>
          </a:p>
          <a:p>
            <a:pPr lvl="1"/>
            <a:endParaRPr lang="en-US" dirty="0"/>
          </a:p>
          <a:p>
            <a:r>
              <a:rPr lang="en-US" b="1" dirty="0"/>
              <a:t>Use the Remainder Theorem to Evaluate a Polynomial</a:t>
            </a:r>
          </a:p>
          <a:p>
            <a:pPr lvl="1"/>
            <a:r>
              <a:rPr lang="en-US" dirty="0"/>
              <a:t>To evaluate polynomial </a:t>
            </a:r>
            <a:r>
              <a:rPr lang="en-US" i="1" dirty="0"/>
              <a:t>f</a:t>
            </a:r>
            <a:r>
              <a:rPr lang="en-US" dirty="0"/>
              <a:t>(</a:t>
            </a:r>
            <a:r>
              <a:rPr lang="en-US" i="1" dirty="0"/>
              <a:t>x</a:t>
            </a:r>
            <a:r>
              <a:rPr lang="en-US" dirty="0"/>
              <a:t>) at </a:t>
            </a:r>
            <a:r>
              <a:rPr lang="en-US" i="1" dirty="0"/>
              <a:t>x</a:t>
            </a:r>
            <a:r>
              <a:rPr lang="en-US" dirty="0"/>
              <a:t> = </a:t>
            </a:r>
            <a:r>
              <a:rPr lang="en-US" i="1" dirty="0"/>
              <a:t>k</a:t>
            </a:r>
            <a:r>
              <a:rPr lang="en-US" dirty="0"/>
              <a:t> using the Remainder Theorem,</a:t>
            </a:r>
          </a:p>
          <a:p>
            <a:pPr marL="971550" lvl="1" indent="-514350">
              <a:buFont typeface="+mj-lt"/>
              <a:buAutoNum type="arabicPeriod"/>
            </a:pPr>
            <a:r>
              <a:rPr lang="en-US" dirty="0"/>
              <a:t>Use synthetic division to divide the polynomial by </a:t>
            </a:r>
            <a:r>
              <a:rPr lang="en-US" i="1" dirty="0"/>
              <a:t>x</a:t>
            </a:r>
            <a:r>
              <a:rPr lang="en-US" dirty="0"/>
              <a:t> − </a:t>
            </a:r>
            <a:r>
              <a:rPr lang="en-US" i="1" dirty="0"/>
              <a:t>k</a:t>
            </a:r>
            <a:r>
              <a:rPr lang="en-US" dirty="0"/>
              <a:t>.</a:t>
            </a:r>
          </a:p>
          <a:p>
            <a:pPr marL="971550" lvl="1" indent="-514350">
              <a:buFont typeface="+mj-lt"/>
              <a:buAutoNum type="arabicPeriod"/>
            </a:pPr>
            <a:r>
              <a:rPr lang="en-US" dirty="0"/>
              <a:t>The remainder is the value </a:t>
            </a:r>
            <a:r>
              <a:rPr lang="en-US" i="1" dirty="0"/>
              <a:t>f</a:t>
            </a:r>
            <a:r>
              <a:rPr lang="en-US" dirty="0"/>
              <a:t>(</a:t>
            </a:r>
            <a:r>
              <a:rPr lang="en-US" i="1" dirty="0"/>
              <a:t>k</a:t>
            </a:r>
            <a:r>
              <a:rPr lang="en-US" dirty="0"/>
              <a:t>).</a:t>
            </a:r>
          </a:p>
          <a:p>
            <a:endParaRPr lang="en-US" dirty="0"/>
          </a:p>
        </p:txBody>
      </p:sp>
      <p:sp>
        <p:nvSpPr>
          <p:cNvPr id="6" name="Slide Number Placeholder 5">
            <a:extLst>
              <a:ext uri="{FF2B5EF4-FFF2-40B4-BE49-F238E27FC236}">
                <a16:creationId xmlns:a16="http://schemas.microsoft.com/office/drawing/2014/main" id="{D401B31E-2657-468F-B575-0BE9F57519BF}"/>
              </a:ext>
            </a:extLst>
          </p:cNvPr>
          <p:cNvSpPr>
            <a:spLocks noGrp="1"/>
          </p:cNvSpPr>
          <p:nvPr>
            <p:ph type="sldNum" sz="quarter" idx="12"/>
          </p:nvPr>
        </p:nvSpPr>
        <p:spPr/>
        <p:txBody>
          <a:bodyPr/>
          <a:lstStyle/>
          <a:p>
            <a:fld id="{E1B1CA06-119B-41E3-B6B4-C557F4F29D87}" type="slidenum">
              <a:rPr lang="en-US" smtClean="0"/>
              <a:t>30</a:t>
            </a:fld>
            <a:endParaRPr lang="en-US"/>
          </a:p>
        </p:txBody>
      </p:sp>
    </p:spTree>
    <p:extLst>
      <p:ext uri="{BB962C8B-B14F-4D97-AF65-F5344CB8AC3E}">
        <p14:creationId xmlns:p14="http://schemas.microsoft.com/office/powerpoint/2010/main" val="367060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1A86D-86E8-4BA5-BC60-2C665A7C3AB2}"/>
              </a:ext>
            </a:extLst>
          </p:cNvPr>
          <p:cNvSpPr>
            <a:spLocks noGrp="1"/>
          </p:cNvSpPr>
          <p:nvPr>
            <p:ph type="title"/>
          </p:nvPr>
        </p:nvSpPr>
        <p:spPr/>
        <p:txBody>
          <a:bodyPr/>
          <a:lstStyle/>
          <a:p>
            <a:r>
              <a:rPr lang="en-US" b="1" dirty="0"/>
              <a:t>4-04 Find Rational Zeros of Polynomial Functions (4.5)</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7C61303-C318-4B8B-ACAE-7710FADA5B23}"/>
                  </a:ext>
                </a:extLst>
              </p:cNvPr>
              <p:cNvSpPr>
                <a:spLocks noGrp="1"/>
              </p:cNvSpPr>
              <p:nvPr>
                <p:ph idx="1"/>
              </p:nvPr>
            </p:nvSpPr>
            <p:spPr/>
            <p:txBody>
              <a:bodyPr/>
              <a:lstStyle/>
              <a:p>
                <a:r>
                  <a:rPr lang="en-US" dirty="0"/>
                  <a:t>Use the remainder theorem to evaluate </a:t>
                </a:r>
                <a14:m>
                  <m:oMath xmlns:m="http://schemas.openxmlformats.org/officeDocument/2006/math">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=3</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4</m:t>
                        </m:r>
                      </m:sup>
                    </m:sSup>
                    <m:r>
                      <a:rPr lang="en-US" b="0" i="1" smtClean="0">
                        <a:latin typeface="Cambria Math" panose="02040503050406030204" pitchFamily="18" charset="0"/>
                      </a:rPr>
                      <m:t>−5</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3</m:t>
                        </m:r>
                      </m:sup>
                    </m:sSup>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−14</m:t>
                    </m:r>
                  </m:oMath>
                </a14:m>
                <a:r>
                  <a:rPr lang="en-US" dirty="0"/>
                  <a:t> at </a:t>
                </a:r>
                <a:r>
                  <a:rPr lang="en-US" i="1" dirty="0"/>
                  <a:t>x</a:t>
                </a:r>
                <a:r>
                  <a:rPr lang="en-US" dirty="0"/>
                  <a:t> = 2.</a:t>
                </a:r>
              </a:p>
            </p:txBody>
          </p:sp>
        </mc:Choice>
        <mc:Fallback xmlns="">
          <p:sp>
            <p:nvSpPr>
              <p:cNvPr id="3" name="Content Placeholder 2">
                <a:extLst>
                  <a:ext uri="{FF2B5EF4-FFF2-40B4-BE49-F238E27FC236}">
                    <a16:creationId xmlns:a16="http://schemas.microsoft.com/office/drawing/2014/main" id="{E7C61303-C318-4B8B-ACAE-7710FADA5B23}"/>
                  </a:ext>
                </a:extLst>
              </p:cNvPr>
              <p:cNvSpPr>
                <a:spLocks noGrp="1" noRot="1" noChangeAspect="1" noMove="1" noResize="1" noEditPoints="1" noAdjustHandles="1" noChangeArrowheads="1" noChangeShapeType="1" noTextEdit="1"/>
              </p:cNvSpPr>
              <p:nvPr>
                <p:ph idx="1"/>
              </p:nvPr>
            </p:nvSpPr>
            <p:spPr>
              <a:blipFill>
                <a:blip r:embed="rId3"/>
                <a:stretch>
                  <a:fillRect l="-750" t="-188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5D18FF6-F99F-4CD1-BAF1-D5A18B54D44D}"/>
              </a:ext>
            </a:extLst>
          </p:cNvPr>
          <p:cNvSpPr>
            <a:spLocks noGrp="1"/>
          </p:cNvSpPr>
          <p:nvPr>
            <p:ph type="sldNum" sz="quarter" idx="12"/>
          </p:nvPr>
        </p:nvSpPr>
        <p:spPr/>
        <p:txBody>
          <a:bodyPr/>
          <a:lstStyle/>
          <a:p>
            <a:fld id="{E1B1CA06-119B-41E3-B6B4-C557F4F29D87}" type="slidenum">
              <a:rPr lang="en-US" smtClean="0"/>
              <a:t>31</a:t>
            </a:fld>
            <a:endParaRPr lang="en-US"/>
          </a:p>
        </p:txBody>
      </p:sp>
    </p:spTree>
    <p:extLst>
      <p:ext uri="{BB962C8B-B14F-4D97-AF65-F5344CB8AC3E}">
        <p14:creationId xmlns:p14="http://schemas.microsoft.com/office/powerpoint/2010/main" val="1129443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F370E-72CB-43B4-B264-E359621A118B}"/>
              </a:ext>
            </a:extLst>
          </p:cNvPr>
          <p:cNvSpPr>
            <a:spLocks noGrp="1"/>
          </p:cNvSpPr>
          <p:nvPr>
            <p:ph type="title"/>
          </p:nvPr>
        </p:nvSpPr>
        <p:spPr/>
        <p:txBody>
          <a:bodyPr/>
          <a:lstStyle/>
          <a:p>
            <a:r>
              <a:rPr lang="en-US" b="1" dirty="0"/>
              <a:t>4-04 Find Rational Zeros of Polynomial Functions (4.5)</a:t>
            </a:r>
            <a:endParaRPr lang="en-US" dirty="0"/>
          </a:p>
        </p:txBody>
      </p:sp>
      <p:sp>
        <p:nvSpPr>
          <p:cNvPr id="3" name="Content Placeholder 2">
            <a:extLst>
              <a:ext uri="{FF2B5EF4-FFF2-40B4-BE49-F238E27FC236}">
                <a16:creationId xmlns:a16="http://schemas.microsoft.com/office/drawing/2014/main" id="{0E6F2060-9D94-41C7-A22E-AE586AB1077E}"/>
              </a:ext>
            </a:extLst>
          </p:cNvPr>
          <p:cNvSpPr>
            <a:spLocks noGrp="1"/>
          </p:cNvSpPr>
          <p:nvPr>
            <p:ph idx="1"/>
          </p:nvPr>
        </p:nvSpPr>
        <p:spPr/>
        <p:txBody>
          <a:bodyPr/>
          <a:lstStyle/>
          <a:p>
            <a:r>
              <a:rPr lang="en-US" b="1" dirty="0"/>
              <a:t>The Factor Theorem</a:t>
            </a:r>
          </a:p>
          <a:p>
            <a:r>
              <a:rPr lang="en-US" dirty="0"/>
              <a:t>According to the </a:t>
            </a:r>
            <a:r>
              <a:rPr lang="en-US" i="1" dirty="0"/>
              <a:t>Factor Theorem</a:t>
            </a:r>
            <a:r>
              <a:rPr lang="en-US" dirty="0"/>
              <a:t>, </a:t>
            </a:r>
            <a:r>
              <a:rPr lang="en-US" i="1" dirty="0"/>
              <a:t>k</a:t>
            </a:r>
            <a:r>
              <a:rPr lang="en-US" dirty="0"/>
              <a:t> is a zero of </a:t>
            </a:r>
            <a:r>
              <a:rPr lang="en-US" i="1" dirty="0"/>
              <a:t>f</a:t>
            </a:r>
            <a:r>
              <a:rPr lang="en-US" dirty="0"/>
              <a:t>(</a:t>
            </a:r>
            <a:r>
              <a:rPr lang="en-US" i="1" dirty="0"/>
              <a:t>x</a:t>
            </a:r>
            <a:r>
              <a:rPr lang="en-US" dirty="0"/>
              <a:t>) if and only if (</a:t>
            </a:r>
            <a:r>
              <a:rPr lang="en-US" i="1" dirty="0"/>
              <a:t>x</a:t>
            </a:r>
            <a:r>
              <a:rPr lang="en-US" dirty="0"/>
              <a:t> − </a:t>
            </a:r>
            <a:r>
              <a:rPr lang="en-US" i="1" dirty="0"/>
              <a:t>k</a:t>
            </a:r>
            <a:r>
              <a:rPr lang="en-US" dirty="0"/>
              <a:t>) is a factor of </a:t>
            </a:r>
            <a:r>
              <a:rPr lang="en-US" i="1" dirty="0"/>
              <a:t>f</a:t>
            </a:r>
            <a:r>
              <a:rPr lang="en-US" dirty="0"/>
              <a:t>(</a:t>
            </a:r>
            <a:r>
              <a:rPr lang="en-US" i="1" dirty="0"/>
              <a:t>x</a:t>
            </a:r>
            <a:r>
              <a:rPr lang="en-US" dirty="0"/>
              <a:t>).</a:t>
            </a:r>
          </a:p>
          <a:p>
            <a:r>
              <a:rPr lang="en-US" b="1" dirty="0"/>
              <a:t>Use the Factor Theorem to Solve a Polynomial Equation</a:t>
            </a:r>
          </a:p>
          <a:p>
            <a:pPr marL="0" indent="0">
              <a:buNone/>
            </a:pPr>
            <a:r>
              <a:rPr lang="en-US" dirty="0"/>
              <a:t>To solve a polynomial equation given one factor using the factor theorem,</a:t>
            </a:r>
          </a:p>
          <a:p>
            <a:pPr marL="514350" indent="-514350">
              <a:buFont typeface="+mj-lt"/>
              <a:buAutoNum type="arabicPeriod"/>
            </a:pPr>
            <a:r>
              <a:rPr lang="en-US" dirty="0"/>
              <a:t>Use synthetic division to divide the polynomial by the given factor, (</a:t>
            </a:r>
            <a:r>
              <a:rPr lang="en-US" i="1" dirty="0"/>
              <a:t>x</a:t>
            </a:r>
            <a:r>
              <a:rPr lang="en-US" dirty="0"/>
              <a:t> − </a:t>
            </a:r>
            <a:r>
              <a:rPr lang="en-US" i="1" dirty="0"/>
              <a:t>k</a:t>
            </a:r>
            <a:r>
              <a:rPr lang="en-US" dirty="0"/>
              <a:t>).</a:t>
            </a:r>
          </a:p>
          <a:p>
            <a:pPr marL="514350" indent="-514350">
              <a:buFont typeface="+mj-lt"/>
              <a:buAutoNum type="arabicPeriod"/>
            </a:pPr>
            <a:r>
              <a:rPr lang="en-US" dirty="0"/>
              <a:t>Confirm that the remainder is 0.</a:t>
            </a:r>
          </a:p>
          <a:p>
            <a:pPr marL="514350" indent="-514350">
              <a:buFont typeface="+mj-lt"/>
              <a:buAutoNum type="arabicPeriod"/>
            </a:pPr>
            <a:r>
              <a:rPr lang="en-US" dirty="0"/>
              <a:t>If the quotient is NOT a quadratic, repeat steps 1 and 2 with another factor using the quotient as the polynomial.</a:t>
            </a:r>
          </a:p>
          <a:p>
            <a:pPr marL="514350" indent="-514350">
              <a:buFont typeface="+mj-lt"/>
              <a:buAutoNum type="arabicPeriod"/>
            </a:pPr>
            <a:r>
              <a:rPr lang="en-US" dirty="0"/>
              <a:t>If the quotient IS a quadratic, factor the quadratic quotient if possible.</a:t>
            </a:r>
          </a:p>
          <a:p>
            <a:pPr marL="514350" indent="-514350">
              <a:buFont typeface="+mj-lt"/>
              <a:buAutoNum type="arabicPeriod"/>
            </a:pPr>
            <a:r>
              <a:rPr lang="en-US" dirty="0"/>
              <a:t>Set each factor equal to zero and solve for </a:t>
            </a:r>
            <a:r>
              <a:rPr lang="en-US" i="1" dirty="0"/>
              <a:t>x</a:t>
            </a:r>
            <a:r>
              <a:rPr lang="en-US" dirty="0"/>
              <a:t>.</a:t>
            </a:r>
          </a:p>
          <a:p>
            <a:endParaRPr lang="en-US" dirty="0"/>
          </a:p>
        </p:txBody>
      </p:sp>
      <p:sp>
        <p:nvSpPr>
          <p:cNvPr id="4" name="Slide Number Placeholder 3">
            <a:extLst>
              <a:ext uri="{FF2B5EF4-FFF2-40B4-BE49-F238E27FC236}">
                <a16:creationId xmlns:a16="http://schemas.microsoft.com/office/drawing/2014/main" id="{C14C4DA5-E778-4FE8-B0BB-F76E8A1E8B50}"/>
              </a:ext>
            </a:extLst>
          </p:cNvPr>
          <p:cNvSpPr>
            <a:spLocks noGrp="1"/>
          </p:cNvSpPr>
          <p:nvPr>
            <p:ph type="sldNum" sz="quarter" idx="12"/>
          </p:nvPr>
        </p:nvSpPr>
        <p:spPr/>
        <p:txBody>
          <a:bodyPr/>
          <a:lstStyle/>
          <a:p>
            <a:fld id="{E1B1CA06-119B-41E3-B6B4-C557F4F29D87}" type="slidenum">
              <a:rPr lang="en-US" smtClean="0"/>
              <a:t>32</a:t>
            </a:fld>
            <a:endParaRPr lang="en-US"/>
          </a:p>
        </p:txBody>
      </p:sp>
    </p:spTree>
    <p:extLst>
      <p:ext uri="{BB962C8B-B14F-4D97-AF65-F5344CB8AC3E}">
        <p14:creationId xmlns:p14="http://schemas.microsoft.com/office/powerpoint/2010/main" val="2717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4-04 Find Rational Zeros of Polynomial Functions (4.5)</a:t>
            </a:r>
            <a:endParaRPr lang="en-US" dirty="0"/>
          </a:p>
        </p:txBody>
      </p:sp>
      <p:sp>
        <p:nvSpPr>
          <p:cNvPr id="3" name="Content Placeholder 2"/>
          <p:cNvSpPr>
            <a:spLocks noGrp="1"/>
          </p:cNvSpPr>
          <p:nvPr>
            <p:ph idx="1"/>
          </p:nvPr>
        </p:nvSpPr>
        <p:spPr/>
        <p:txBody>
          <a:bodyPr>
            <a:normAutofit/>
          </a:bodyPr>
          <a:lstStyle/>
          <a:p>
            <a:r>
              <a:rPr lang="en-US" dirty="0"/>
              <a:t>Show that </a:t>
            </a:r>
            <a:r>
              <a:rPr lang="en-US" i="1" dirty="0"/>
              <a:t>x</a:t>
            </a:r>
            <a:r>
              <a:rPr lang="en-US" dirty="0"/>
              <a:t> – 2 is a factor of </a:t>
            </a:r>
            <a:r>
              <a:rPr lang="en-US" i="1" dirty="0"/>
              <a:t>x</a:t>
            </a:r>
            <a:r>
              <a:rPr lang="en-US" baseline="30000" dirty="0"/>
              <a:t>3</a:t>
            </a:r>
            <a:r>
              <a:rPr lang="en-US" dirty="0"/>
              <a:t> + 7</a:t>
            </a:r>
            <a:r>
              <a:rPr lang="en-US" i="1" dirty="0"/>
              <a:t>x</a:t>
            </a:r>
            <a:r>
              <a:rPr lang="en-US" baseline="30000" dirty="0"/>
              <a:t>2</a:t>
            </a:r>
            <a:r>
              <a:rPr lang="en-US" dirty="0"/>
              <a:t> + 2</a:t>
            </a:r>
            <a:r>
              <a:rPr lang="en-US" i="1" dirty="0"/>
              <a:t>x</a:t>
            </a:r>
            <a:r>
              <a:rPr lang="en-US" dirty="0"/>
              <a:t> – 40.  Then find the remaining factors.</a:t>
            </a:r>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8105FD7-E27D-426D-8FE4-3F3B69605C35}"/>
              </a:ext>
            </a:extLst>
          </p:cNvPr>
          <p:cNvSpPr>
            <a:spLocks noGrp="1"/>
          </p:cNvSpPr>
          <p:nvPr>
            <p:ph type="sldNum" sz="quarter" idx="12"/>
          </p:nvPr>
        </p:nvSpPr>
        <p:spPr/>
        <p:txBody>
          <a:bodyPr/>
          <a:lstStyle/>
          <a:p>
            <a:fld id="{E1B1CA06-119B-41E3-B6B4-C557F4F29D87}" type="slidenum">
              <a:rPr lang="en-US" smtClean="0"/>
              <a:t>33</a:t>
            </a:fld>
            <a:endParaRPr lang="en-US"/>
          </a:p>
        </p:txBody>
      </p:sp>
    </p:spTree>
    <p:extLst>
      <p:ext uri="{BB962C8B-B14F-4D97-AF65-F5344CB8AC3E}">
        <p14:creationId xmlns:p14="http://schemas.microsoft.com/office/powerpoint/2010/main" val="639585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51DE4-B0B0-404D-95B5-910FE996BD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A6B2E35-83C2-455F-BB2A-960C2DBA367D}"/>
              </a:ext>
            </a:extLst>
          </p:cNvPr>
          <p:cNvSpPr>
            <a:spLocks noGrp="1"/>
          </p:cNvSpPr>
          <p:nvPr>
            <p:ph idx="1"/>
          </p:nvPr>
        </p:nvSpPr>
        <p:spPr/>
        <p:txBody>
          <a:bodyPr/>
          <a:lstStyle/>
          <a:p>
            <a:r>
              <a:rPr lang="en-US" dirty="0"/>
              <a:t>Show that </a:t>
            </a:r>
            <a:r>
              <a:rPr lang="en-US" i="1" dirty="0"/>
              <a:t>x</a:t>
            </a:r>
            <a:r>
              <a:rPr lang="en-US" dirty="0"/>
              <a:t> + 2 and </a:t>
            </a:r>
            <a:r>
              <a:rPr lang="en-US" i="1" dirty="0"/>
              <a:t>x</a:t>
            </a:r>
            <a:r>
              <a:rPr lang="en-US" dirty="0"/>
              <a:t> − 1 are factors of </a:t>
            </a:r>
            <a:r>
              <a:rPr lang="en-US" i="1" dirty="0"/>
              <a:t>x</a:t>
            </a:r>
            <a:r>
              <a:rPr lang="en-US" baseline="30000" dirty="0"/>
              <a:t>4</a:t>
            </a:r>
            <a:r>
              <a:rPr lang="en-US" dirty="0"/>
              <a:t> − 4</a:t>
            </a:r>
            <a:r>
              <a:rPr lang="en-US" i="1" dirty="0"/>
              <a:t>x</a:t>
            </a:r>
            <a:r>
              <a:rPr lang="en-US" baseline="30000" dirty="0"/>
              <a:t>3</a:t>
            </a:r>
            <a:r>
              <a:rPr lang="en-US" dirty="0"/>
              <a:t> − 3</a:t>
            </a:r>
            <a:r>
              <a:rPr lang="en-US" i="1" dirty="0"/>
              <a:t>x</a:t>
            </a:r>
            <a:r>
              <a:rPr lang="en-US" baseline="30000" dirty="0"/>
              <a:t>2</a:t>
            </a:r>
            <a:r>
              <a:rPr lang="en-US" dirty="0"/>
              <a:t> + 14</a:t>
            </a:r>
            <a:r>
              <a:rPr lang="en-US" i="1" dirty="0"/>
              <a:t>x</a:t>
            </a:r>
            <a:r>
              <a:rPr lang="en-US" dirty="0"/>
              <a:t> – 8.  Then find the remaining factors.</a:t>
            </a:r>
          </a:p>
        </p:txBody>
      </p:sp>
      <p:sp>
        <p:nvSpPr>
          <p:cNvPr id="4" name="Slide Number Placeholder 3">
            <a:extLst>
              <a:ext uri="{FF2B5EF4-FFF2-40B4-BE49-F238E27FC236}">
                <a16:creationId xmlns:a16="http://schemas.microsoft.com/office/drawing/2014/main" id="{0EB8C8AC-F0D4-46BF-B668-AEFAF4B7AD68}"/>
              </a:ext>
            </a:extLst>
          </p:cNvPr>
          <p:cNvSpPr>
            <a:spLocks noGrp="1"/>
          </p:cNvSpPr>
          <p:nvPr>
            <p:ph type="sldNum" sz="quarter" idx="12"/>
          </p:nvPr>
        </p:nvSpPr>
        <p:spPr/>
        <p:txBody>
          <a:bodyPr/>
          <a:lstStyle/>
          <a:p>
            <a:fld id="{E1B1CA06-119B-41E3-B6B4-C557F4F29D87}" type="slidenum">
              <a:rPr lang="en-US" smtClean="0"/>
              <a:t>34</a:t>
            </a:fld>
            <a:endParaRPr lang="en-US"/>
          </a:p>
        </p:txBody>
      </p:sp>
    </p:spTree>
    <p:extLst>
      <p:ext uri="{BB962C8B-B14F-4D97-AF65-F5344CB8AC3E}">
        <p14:creationId xmlns:p14="http://schemas.microsoft.com/office/powerpoint/2010/main" val="11334610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6DBDA-4E3D-4010-991E-6D279B391C34}"/>
              </a:ext>
            </a:extLst>
          </p:cNvPr>
          <p:cNvSpPr>
            <a:spLocks noGrp="1"/>
          </p:cNvSpPr>
          <p:nvPr>
            <p:ph type="title"/>
          </p:nvPr>
        </p:nvSpPr>
        <p:spPr/>
        <p:txBody>
          <a:bodyPr>
            <a:normAutofit/>
          </a:bodyPr>
          <a:lstStyle/>
          <a:p>
            <a:r>
              <a:rPr lang="en-US" b="1" dirty="0"/>
              <a:t>4-05 Find All Zeros of Polynomial Functions (4.6)</a:t>
            </a:r>
            <a:endParaRPr lang="en-US" dirty="0"/>
          </a:p>
        </p:txBody>
      </p:sp>
      <p:sp>
        <p:nvSpPr>
          <p:cNvPr id="3" name="Text Placeholder 2">
            <a:extLst>
              <a:ext uri="{FF2B5EF4-FFF2-40B4-BE49-F238E27FC236}">
                <a16:creationId xmlns:a16="http://schemas.microsoft.com/office/drawing/2014/main" id="{0870684D-8A92-424A-A426-FCF4682A2946}"/>
              </a:ext>
            </a:extLst>
          </p:cNvPr>
          <p:cNvSpPr>
            <a:spLocks noGrp="1"/>
          </p:cNvSpPr>
          <p:nvPr>
            <p:ph type="body" idx="1"/>
          </p:nvPr>
        </p:nvSpPr>
        <p:spPr>
          <a:xfrm>
            <a:off x="831850" y="673768"/>
            <a:ext cx="10515600" cy="1920207"/>
          </a:xfrm>
        </p:spPr>
        <p:txBody>
          <a:bodyPr>
            <a:normAutofit fontScale="92500"/>
          </a:bodyPr>
          <a:lstStyle/>
          <a:p>
            <a:r>
              <a:rPr lang="en-US" dirty="0"/>
              <a:t>Objectives:</a:t>
            </a:r>
          </a:p>
          <a:p>
            <a:pPr marL="342900" indent="-342900">
              <a:buFont typeface="Arial" panose="020B0604020202020204" pitchFamily="34" charset="0"/>
              <a:buChar char="•"/>
            </a:pPr>
            <a:r>
              <a:rPr lang="en-US" dirty="0"/>
              <a:t>Apply the fundamental theorem of algebra to find all the zeros of a polynomial.</a:t>
            </a:r>
          </a:p>
          <a:p>
            <a:pPr marL="342900" indent="-342900">
              <a:buFont typeface="Arial" panose="020B0604020202020204" pitchFamily="34" charset="0"/>
              <a:buChar char="•"/>
            </a:pPr>
            <a:r>
              <a:rPr lang="en-US" dirty="0"/>
              <a:t>Apply the irrational conjugate theorem to write a polynomial given rational, irrational, and imaginary zeros.</a:t>
            </a:r>
          </a:p>
        </p:txBody>
      </p:sp>
      <p:sp>
        <p:nvSpPr>
          <p:cNvPr id="4" name="Slide Number Placeholder 3">
            <a:extLst>
              <a:ext uri="{FF2B5EF4-FFF2-40B4-BE49-F238E27FC236}">
                <a16:creationId xmlns:a16="http://schemas.microsoft.com/office/drawing/2014/main" id="{F1EA9891-474A-4644-9ECB-CF8283DD57F4}"/>
              </a:ext>
            </a:extLst>
          </p:cNvPr>
          <p:cNvSpPr>
            <a:spLocks noGrp="1"/>
          </p:cNvSpPr>
          <p:nvPr>
            <p:ph type="sldNum" sz="quarter" idx="12"/>
          </p:nvPr>
        </p:nvSpPr>
        <p:spPr/>
        <p:txBody>
          <a:bodyPr/>
          <a:lstStyle/>
          <a:p>
            <a:fld id="{E1B1CA06-119B-41E3-B6B4-C557F4F29D87}" type="slidenum">
              <a:rPr lang="en-US" smtClean="0"/>
              <a:t>35</a:t>
            </a:fld>
            <a:endParaRPr lang="en-US"/>
          </a:p>
        </p:txBody>
      </p:sp>
    </p:spTree>
    <p:extLst>
      <p:ext uri="{BB962C8B-B14F-4D97-AF65-F5344CB8AC3E}">
        <p14:creationId xmlns:p14="http://schemas.microsoft.com/office/powerpoint/2010/main" val="188940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4-04 Find Rational Zeros of Polynomial Functions (4.5)</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b="1" dirty="0"/>
                  <a:t>Rational Zero Theorem</a:t>
                </a:r>
              </a:p>
              <a:p>
                <a:pPr lvl="1"/>
                <a:r>
                  <a:rPr lang="en-US" dirty="0"/>
                  <a:t>Given a polynomial function, the rational zeros will be in the form of </a:t>
                </a:r>
                <a14:m>
                  <m:oMath xmlns:m="http://schemas.openxmlformats.org/officeDocument/2006/math">
                    <m:f>
                      <m:fPr>
                        <m:ctrlPr>
                          <a:rPr lang="en-US" i="1" dirty="0" smtClean="0">
                            <a:latin typeface="Cambria Math" panose="02040503050406030204" pitchFamily="18" charset="0"/>
                          </a:rPr>
                        </m:ctrlPr>
                      </m:fPr>
                      <m:num>
                        <m:r>
                          <a:rPr lang="en-US" i="1" dirty="0" smtClean="0">
                            <a:latin typeface="Cambria Math" panose="02040503050406030204" pitchFamily="18" charset="0"/>
                          </a:rPr>
                          <m:t>𝑝</m:t>
                        </m:r>
                      </m:num>
                      <m:den>
                        <m:r>
                          <a:rPr lang="en-US" i="1" dirty="0" smtClean="0">
                            <a:latin typeface="Cambria Math" panose="02040503050406030204" pitchFamily="18" charset="0"/>
                          </a:rPr>
                          <m:t>𝑞</m:t>
                        </m:r>
                      </m:den>
                    </m:f>
                  </m:oMath>
                </a14:m>
                <a:r>
                  <a:rPr lang="en-US" dirty="0"/>
                  <a:t> where </a:t>
                </a:r>
                <a:r>
                  <a:rPr lang="en-US" i="1" dirty="0"/>
                  <a:t>p</a:t>
                </a:r>
                <a:r>
                  <a:rPr lang="en-US" dirty="0"/>
                  <a:t> is a factor of the last (or constant) term and </a:t>
                </a:r>
                <a:r>
                  <a:rPr lang="en-US" i="1" dirty="0"/>
                  <a:t>q</a:t>
                </a:r>
                <a:r>
                  <a:rPr lang="en-US" dirty="0"/>
                  <a:t> is the factor of the leading coefficient.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750" t="-1887" r="-11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EC55443-E0B3-4548-8370-183C4435CA28}"/>
              </a:ext>
            </a:extLst>
          </p:cNvPr>
          <p:cNvSpPr>
            <a:spLocks noGrp="1"/>
          </p:cNvSpPr>
          <p:nvPr>
            <p:ph type="sldNum" sz="quarter" idx="12"/>
          </p:nvPr>
        </p:nvSpPr>
        <p:spPr/>
        <p:txBody>
          <a:bodyPr/>
          <a:lstStyle/>
          <a:p>
            <a:fld id="{E1B1CA06-119B-41E3-B6B4-C557F4F29D87}" type="slidenum">
              <a:rPr lang="en-US" smtClean="0"/>
              <a:t>36</a:t>
            </a:fld>
            <a:endParaRPr lang="en-US"/>
          </a:p>
        </p:txBody>
      </p:sp>
    </p:spTree>
    <p:extLst>
      <p:ext uri="{BB962C8B-B14F-4D97-AF65-F5344CB8AC3E}">
        <p14:creationId xmlns:p14="http://schemas.microsoft.com/office/powerpoint/2010/main" val="64694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4-04 Find Rational Zeros of Polynomial Functions (4.5)</a:t>
            </a:r>
            <a:endParaRPr lang="en-US" dirty="0"/>
          </a:p>
        </p:txBody>
      </p:sp>
      <p:sp>
        <p:nvSpPr>
          <p:cNvPr id="3" name="Content Placeholder 2"/>
          <p:cNvSpPr>
            <a:spLocks noGrp="1"/>
          </p:cNvSpPr>
          <p:nvPr>
            <p:ph idx="1"/>
          </p:nvPr>
        </p:nvSpPr>
        <p:spPr/>
        <p:txBody>
          <a:bodyPr/>
          <a:lstStyle/>
          <a:p>
            <a:pPr lvl="0"/>
            <a:r>
              <a:rPr lang="en-US" dirty="0"/>
              <a:t>List all the possible rational zeros of </a:t>
            </a:r>
          </a:p>
          <a:p>
            <a:pPr lvl="0"/>
            <a:r>
              <a:rPr lang="en-US" i="1" dirty="0"/>
              <a:t>f</a:t>
            </a:r>
            <a:r>
              <a:rPr lang="en-US" dirty="0"/>
              <a:t>(</a:t>
            </a:r>
            <a:r>
              <a:rPr lang="en-US" i="1" dirty="0"/>
              <a:t>x</a:t>
            </a:r>
            <a:r>
              <a:rPr lang="en-US" dirty="0"/>
              <a:t>) = 2</a:t>
            </a:r>
            <a:r>
              <a:rPr lang="en-US" i="1" dirty="0"/>
              <a:t>x</a:t>
            </a:r>
            <a:r>
              <a:rPr lang="en-US" baseline="30000" dirty="0"/>
              <a:t>3</a:t>
            </a:r>
            <a:r>
              <a:rPr lang="en-US" dirty="0"/>
              <a:t> + 2</a:t>
            </a:r>
            <a:r>
              <a:rPr lang="en-US" i="1" dirty="0"/>
              <a:t>x</a:t>
            </a:r>
            <a:r>
              <a:rPr lang="en-US" baseline="30000" dirty="0"/>
              <a:t>2</a:t>
            </a:r>
            <a:r>
              <a:rPr lang="en-US" dirty="0"/>
              <a:t> − 3</a:t>
            </a:r>
            <a:r>
              <a:rPr lang="en-US" i="1" dirty="0"/>
              <a:t>x</a:t>
            </a:r>
            <a:r>
              <a:rPr lang="en-US" dirty="0"/>
              <a:t> + 9</a:t>
            </a:r>
          </a:p>
          <a:p>
            <a:endParaRPr lang="en-US" dirty="0"/>
          </a:p>
        </p:txBody>
      </p:sp>
      <p:sp>
        <p:nvSpPr>
          <p:cNvPr id="6" name="Slide Number Placeholder 5">
            <a:extLst>
              <a:ext uri="{FF2B5EF4-FFF2-40B4-BE49-F238E27FC236}">
                <a16:creationId xmlns:a16="http://schemas.microsoft.com/office/drawing/2014/main" id="{E909FA55-6A91-446D-9D46-0475B598DD52}"/>
              </a:ext>
            </a:extLst>
          </p:cNvPr>
          <p:cNvSpPr>
            <a:spLocks noGrp="1"/>
          </p:cNvSpPr>
          <p:nvPr>
            <p:ph type="sldNum" sz="quarter" idx="12"/>
          </p:nvPr>
        </p:nvSpPr>
        <p:spPr/>
        <p:txBody>
          <a:bodyPr/>
          <a:lstStyle/>
          <a:p>
            <a:fld id="{E1B1CA06-119B-41E3-B6B4-C557F4F29D87}" type="slidenum">
              <a:rPr lang="en-US" smtClean="0"/>
              <a:t>37</a:t>
            </a:fld>
            <a:endParaRPr lang="en-US"/>
          </a:p>
        </p:txBody>
      </p:sp>
    </p:spTree>
    <p:extLst>
      <p:ext uri="{BB962C8B-B14F-4D97-AF65-F5344CB8AC3E}">
        <p14:creationId xmlns:p14="http://schemas.microsoft.com/office/powerpoint/2010/main" val="539863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45E6D-0307-49F9-85E0-C628A455B6D3}"/>
              </a:ext>
            </a:extLst>
          </p:cNvPr>
          <p:cNvSpPr>
            <a:spLocks noGrp="1"/>
          </p:cNvSpPr>
          <p:nvPr>
            <p:ph type="title"/>
          </p:nvPr>
        </p:nvSpPr>
        <p:spPr/>
        <p:txBody>
          <a:bodyPr/>
          <a:lstStyle/>
          <a:p>
            <a:r>
              <a:rPr lang="en-US" b="1" dirty="0"/>
              <a:t>4-05 Find All Zeros of Polynomial Functions (4.6)</a:t>
            </a:r>
            <a:endParaRPr lang="en-US" dirty="0"/>
          </a:p>
        </p:txBody>
      </p:sp>
      <p:sp>
        <p:nvSpPr>
          <p:cNvPr id="3" name="Content Placeholder 2">
            <a:extLst>
              <a:ext uri="{FF2B5EF4-FFF2-40B4-BE49-F238E27FC236}">
                <a16:creationId xmlns:a16="http://schemas.microsoft.com/office/drawing/2014/main" id="{CE44A9DF-1089-45B9-948B-150A08DB3230}"/>
              </a:ext>
            </a:extLst>
          </p:cNvPr>
          <p:cNvSpPr>
            <a:spLocks noGrp="1"/>
          </p:cNvSpPr>
          <p:nvPr>
            <p:ph idx="1"/>
          </p:nvPr>
        </p:nvSpPr>
        <p:spPr/>
        <p:txBody>
          <a:bodyPr/>
          <a:lstStyle/>
          <a:p>
            <a:r>
              <a:rPr lang="en-US" b="1" dirty="0"/>
              <a:t>Use the Rational Zero Theorem and Synthetic Division to Find Zeros of a Polynomial</a:t>
            </a:r>
          </a:p>
          <a:p>
            <a:r>
              <a:rPr lang="en-US" dirty="0"/>
              <a:t>To find all the zeros of polynomial functions,</a:t>
            </a:r>
          </a:p>
          <a:p>
            <a:pPr marL="514350" indent="-514350">
              <a:buFont typeface="+mj-lt"/>
              <a:buAutoNum type="arabicPeriod"/>
            </a:pPr>
            <a:r>
              <a:rPr lang="en-US" dirty="0"/>
              <a:t>Use the Rational Zero Theorem to list all possible rational zeros of the function.</a:t>
            </a:r>
          </a:p>
          <a:p>
            <a:pPr marL="514350" indent="-514350">
              <a:buFont typeface="+mj-lt"/>
              <a:buAutoNum type="arabicPeriod"/>
            </a:pPr>
            <a:r>
              <a:rPr lang="en-US" dirty="0"/>
              <a:t>Use synthetic division to test a possible zero. If the remainder is 0, it is a zero. The </a:t>
            </a:r>
            <a:r>
              <a:rPr lang="en-US" i="1" dirty="0"/>
              <a:t>x</a:t>
            </a:r>
            <a:r>
              <a:rPr lang="en-US" dirty="0"/>
              <a:t>-intercepts on a graph are zeros, so a graph can help you choose which possible zero to test.</a:t>
            </a:r>
          </a:p>
          <a:p>
            <a:pPr marL="514350" indent="-514350">
              <a:buFont typeface="+mj-lt"/>
              <a:buAutoNum type="arabicPeriod"/>
            </a:pPr>
            <a:r>
              <a:rPr lang="en-US" dirty="0"/>
              <a:t>Repeat step two using the depressed polynomial with synthetic division. If possible, continue until the depressed polynomial is a quadratic.</a:t>
            </a:r>
          </a:p>
          <a:p>
            <a:pPr marL="514350" indent="-514350">
              <a:buFont typeface="+mj-lt"/>
              <a:buAutoNum type="arabicPeriod"/>
            </a:pPr>
            <a:r>
              <a:rPr lang="en-US" dirty="0"/>
              <a:t>Find the zeros of the quadratic function by factoring or the quadratic formula.</a:t>
            </a:r>
          </a:p>
          <a:p>
            <a:endParaRPr lang="en-US" dirty="0"/>
          </a:p>
        </p:txBody>
      </p:sp>
      <p:sp>
        <p:nvSpPr>
          <p:cNvPr id="4" name="Slide Number Placeholder 3">
            <a:extLst>
              <a:ext uri="{FF2B5EF4-FFF2-40B4-BE49-F238E27FC236}">
                <a16:creationId xmlns:a16="http://schemas.microsoft.com/office/drawing/2014/main" id="{EC7BDDF6-0352-4BD3-AAEA-033AFBDAC045}"/>
              </a:ext>
            </a:extLst>
          </p:cNvPr>
          <p:cNvSpPr>
            <a:spLocks noGrp="1"/>
          </p:cNvSpPr>
          <p:nvPr>
            <p:ph type="sldNum" sz="quarter" idx="12"/>
          </p:nvPr>
        </p:nvSpPr>
        <p:spPr/>
        <p:txBody>
          <a:bodyPr/>
          <a:lstStyle/>
          <a:p>
            <a:fld id="{E1B1CA06-119B-41E3-B6B4-C557F4F29D87}" type="slidenum">
              <a:rPr lang="en-US" smtClean="0"/>
              <a:t>38</a:t>
            </a:fld>
            <a:endParaRPr lang="en-US"/>
          </a:p>
        </p:txBody>
      </p:sp>
    </p:spTree>
    <p:extLst>
      <p:ext uri="{BB962C8B-B14F-4D97-AF65-F5344CB8AC3E}">
        <p14:creationId xmlns:p14="http://schemas.microsoft.com/office/powerpoint/2010/main" val="1220653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4-04 Find Rational Zeros of Polynomial Functions (4.5)</a:t>
            </a:r>
            <a:endParaRPr lang="en-US" dirty="0"/>
          </a:p>
        </p:txBody>
      </p:sp>
      <p:sp>
        <p:nvSpPr>
          <p:cNvPr id="3" name="Content Placeholder 2"/>
          <p:cNvSpPr>
            <a:spLocks noGrp="1"/>
          </p:cNvSpPr>
          <p:nvPr>
            <p:ph idx="1"/>
          </p:nvPr>
        </p:nvSpPr>
        <p:spPr/>
        <p:txBody>
          <a:bodyPr/>
          <a:lstStyle/>
          <a:p>
            <a:pPr lvl="0"/>
            <a:r>
              <a:rPr lang="en-US" dirty="0"/>
              <a:t>Find all zeros of </a:t>
            </a:r>
            <a:r>
              <a:rPr lang="en-US" i="1" dirty="0"/>
              <a:t>f</a:t>
            </a:r>
            <a:r>
              <a:rPr lang="en-US" dirty="0"/>
              <a:t>(</a:t>
            </a:r>
            <a:r>
              <a:rPr lang="en-US" i="1" dirty="0"/>
              <a:t>x</a:t>
            </a:r>
            <a:r>
              <a:rPr lang="en-US" dirty="0"/>
              <a:t>) = </a:t>
            </a:r>
            <a:r>
              <a:rPr lang="en-US" i="1" dirty="0"/>
              <a:t>x</a:t>
            </a:r>
            <a:r>
              <a:rPr lang="en-US" baseline="30000" dirty="0"/>
              <a:t>3</a:t>
            </a:r>
            <a:r>
              <a:rPr lang="en-US" dirty="0"/>
              <a:t> − 4</a:t>
            </a:r>
            <a:r>
              <a:rPr lang="en-US" i="1" dirty="0"/>
              <a:t>x</a:t>
            </a:r>
            <a:r>
              <a:rPr lang="en-US" baseline="30000" dirty="0"/>
              <a:t>2</a:t>
            </a:r>
            <a:r>
              <a:rPr lang="en-US" dirty="0"/>
              <a:t> − 2</a:t>
            </a:r>
            <a:r>
              <a:rPr lang="en-US" i="1" dirty="0"/>
              <a:t>x</a:t>
            </a:r>
            <a:r>
              <a:rPr lang="en-US" dirty="0"/>
              <a:t> + 20</a:t>
            </a:r>
          </a:p>
          <a:p>
            <a:pPr lvl="0"/>
            <a:endParaRPr lang="en-US" dirty="0"/>
          </a:p>
          <a:p>
            <a:pPr lvl="0"/>
            <a:endParaRPr lang="en-US" dirty="0"/>
          </a:p>
          <a:p>
            <a:pPr lvl="0"/>
            <a:endParaRPr lang="en-US" dirty="0"/>
          </a:p>
          <a:p>
            <a:pPr lvl="0"/>
            <a:endParaRPr lang="en-US" dirty="0"/>
          </a:p>
          <a:p>
            <a:pPr lvl="0"/>
            <a:endParaRPr lang="en-US" dirty="0"/>
          </a:p>
          <a:p>
            <a:pPr lvl="0"/>
            <a:endParaRPr lang="en-US" dirty="0"/>
          </a:p>
        </p:txBody>
      </p:sp>
      <p:sp>
        <p:nvSpPr>
          <p:cNvPr id="6" name="Slide Number Placeholder 5">
            <a:extLst>
              <a:ext uri="{FF2B5EF4-FFF2-40B4-BE49-F238E27FC236}">
                <a16:creationId xmlns:a16="http://schemas.microsoft.com/office/drawing/2014/main" id="{9AAC90BE-4C1E-44F4-9911-2837F5BAEC9C}"/>
              </a:ext>
            </a:extLst>
          </p:cNvPr>
          <p:cNvSpPr>
            <a:spLocks noGrp="1"/>
          </p:cNvSpPr>
          <p:nvPr>
            <p:ph type="sldNum" sz="quarter" idx="12"/>
          </p:nvPr>
        </p:nvSpPr>
        <p:spPr/>
        <p:txBody>
          <a:bodyPr/>
          <a:lstStyle/>
          <a:p>
            <a:fld id="{E1B1CA06-119B-41E3-B6B4-C557F4F29D87}" type="slidenum">
              <a:rPr lang="en-US" smtClean="0"/>
              <a:t>39</a:t>
            </a:fld>
            <a:endParaRPr lang="en-US"/>
          </a:p>
        </p:txBody>
      </p:sp>
    </p:spTree>
    <p:extLst>
      <p:ext uri="{BB962C8B-B14F-4D97-AF65-F5344CB8AC3E}">
        <p14:creationId xmlns:p14="http://schemas.microsoft.com/office/powerpoint/2010/main" val="1532677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4-01 Add, Subtract, and Multiply Polynomials (4.2)</a:t>
            </a:r>
            <a:endParaRPr lang="en-US" dirty="0"/>
          </a:p>
        </p:txBody>
      </p:sp>
      <p:sp>
        <p:nvSpPr>
          <p:cNvPr id="3" name="Content Placeholder 2"/>
          <p:cNvSpPr>
            <a:spLocks noGrp="1"/>
          </p:cNvSpPr>
          <p:nvPr>
            <p:ph idx="1"/>
          </p:nvPr>
        </p:nvSpPr>
        <p:spPr/>
        <p:txBody>
          <a:bodyPr/>
          <a:lstStyle/>
          <a:p>
            <a:r>
              <a:rPr lang="en-US"/>
              <a:t>Adding, subtracting, and multiplying are always good things to know how to do.  </a:t>
            </a:r>
          </a:p>
          <a:p>
            <a:endParaRPr lang="en-US"/>
          </a:p>
          <a:p>
            <a:r>
              <a:rPr lang="en-US"/>
              <a:t>Sometimes you might want to combine two or more models into one big model.</a:t>
            </a:r>
          </a:p>
          <a:p>
            <a:endParaRPr lang="en-US" dirty="0"/>
          </a:p>
        </p:txBody>
      </p:sp>
      <p:sp>
        <p:nvSpPr>
          <p:cNvPr id="6" name="Slide Number Placeholder 5">
            <a:extLst>
              <a:ext uri="{FF2B5EF4-FFF2-40B4-BE49-F238E27FC236}">
                <a16:creationId xmlns:a16="http://schemas.microsoft.com/office/drawing/2014/main" id="{57B3BF9F-1431-4507-B452-46BA595B59B7}"/>
              </a:ext>
            </a:extLst>
          </p:cNvPr>
          <p:cNvSpPr>
            <a:spLocks noGrp="1"/>
          </p:cNvSpPr>
          <p:nvPr>
            <p:ph type="sldNum" sz="quarter" idx="12"/>
          </p:nvPr>
        </p:nvSpPr>
        <p:spPr/>
        <p:txBody>
          <a:bodyPr/>
          <a:lstStyle/>
          <a:p>
            <a:fld id="{E1B1CA06-119B-41E3-B6B4-C557F4F29D87}" type="slidenum">
              <a:rPr lang="en-US" smtClean="0"/>
              <a:t>4</a:t>
            </a:fld>
            <a:endParaRPr lang="en-US"/>
          </a:p>
        </p:txBody>
      </p:sp>
    </p:spTree>
    <p:extLst>
      <p:ext uri="{BB962C8B-B14F-4D97-AF65-F5344CB8AC3E}">
        <p14:creationId xmlns:p14="http://schemas.microsoft.com/office/powerpoint/2010/main" val="81606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C128-1B4E-407E-9E14-6AAF2B85A61A}"/>
              </a:ext>
            </a:extLst>
          </p:cNvPr>
          <p:cNvSpPr>
            <a:spLocks noGrp="1"/>
          </p:cNvSpPr>
          <p:nvPr>
            <p:ph type="title"/>
          </p:nvPr>
        </p:nvSpPr>
        <p:spPr/>
        <p:txBody>
          <a:bodyPr/>
          <a:lstStyle/>
          <a:p>
            <a:r>
              <a:rPr lang="en-US" b="1" dirty="0"/>
              <a:t>4-05 Find All Zeros of Polynomial Functions (4.6)</a:t>
            </a:r>
            <a:endParaRPr lang="en-US" dirty="0"/>
          </a:p>
        </p:txBody>
      </p:sp>
      <p:sp>
        <p:nvSpPr>
          <p:cNvPr id="3" name="Content Placeholder 2">
            <a:extLst>
              <a:ext uri="{FF2B5EF4-FFF2-40B4-BE49-F238E27FC236}">
                <a16:creationId xmlns:a16="http://schemas.microsoft.com/office/drawing/2014/main" id="{90997A16-F284-4834-97B4-C59ABFFC601B}"/>
              </a:ext>
            </a:extLst>
          </p:cNvPr>
          <p:cNvSpPr>
            <a:spLocks noGrp="1"/>
          </p:cNvSpPr>
          <p:nvPr>
            <p:ph idx="1"/>
          </p:nvPr>
        </p:nvSpPr>
        <p:spPr/>
        <p:txBody>
          <a:bodyPr/>
          <a:lstStyle/>
          <a:p>
            <a:r>
              <a:rPr lang="en-US" b="1" dirty="0"/>
              <a:t>The Fundamental Theorem of Algebra</a:t>
            </a:r>
          </a:p>
          <a:p>
            <a:r>
              <a:rPr lang="en-US" dirty="0"/>
              <a:t>If </a:t>
            </a:r>
            <a:r>
              <a:rPr lang="en-US" i="1" dirty="0"/>
              <a:t>f</a:t>
            </a:r>
            <a:r>
              <a:rPr lang="en-US" dirty="0"/>
              <a:t>(</a:t>
            </a:r>
            <a:r>
              <a:rPr lang="en-US" i="1" dirty="0"/>
              <a:t>x</a:t>
            </a:r>
            <a:r>
              <a:rPr lang="en-US" dirty="0"/>
              <a:t>) is a polynomial of degree </a:t>
            </a:r>
            <a:r>
              <a:rPr lang="en-US" i="1" dirty="0"/>
              <a:t>n</a:t>
            </a:r>
            <a:r>
              <a:rPr lang="en-US" dirty="0"/>
              <a:t> &gt; 0, then </a:t>
            </a:r>
            <a:r>
              <a:rPr lang="en-US" i="1" dirty="0"/>
              <a:t>f</a:t>
            </a:r>
            <a:r>
              <a:rPr lang="en-US" dirty="0"/>
              <a:t>(</a:t>
            </a:r>
            <a:r>
              <a:rPr lang="en-US" i="1" dirty="0"/>
              <a:t>x</a:t>
            </a:r>
            <a:r>
              <a:rPr lang="en-US" dirty="0"/>
              <a:t>) has at least one complex zero.</a:t>
            </a:r>
          </a:p>
          <a:p>
            <a:endParaRPr lang="en-US" dirty="0"/>
          </a:p>
          <a:p>
            <a:r>
              <a:rPr lang="en-US" dirty="0"/>
              <a:t>A polynomial has the same number of zeros as its degree.</a:t>
            </a:r>
          </a:p>
          <a:p>
            <a:endParaRPr lang="en-US" dirty="0"/>
          </a:p>
        </p:txBody>
      </p:sp>
      <p:sp>
        <p:nvSpPr>
          <p:cNvPr id="4" name="Slide Number Placeholder 3">
            <a:extLst>
              <a:ext uri="{FF2B5EF4-FFF2-40B4-BE49-F238E27FC236}">
                <a16:creationId xmlns:a16="http://schemas.microsoft.com/office/drawing/2014/main" id="{E69D4987-1299-4E07-884A-1A011160C0FA}"/>
              </a:ext>
            </a:extLst>
          </p:cNvPr>
          <p:cNvSpPr>
            <a:spLocks noGrp="1"/>
          </p:cNvSpPr>
          <p:nvPr>
            <p:ph type="sldNum" sz="quarter" idx="12"/>
          </p:nvPr>
        </p:nvSpPr>
        <p:spPr/>
        <p:txBody>
          <a:bodyPr/>
          <a:lstStyle/>
          <a:p>
            <a:fld id="{E1B1CA06-119B-41E3-B6B4-C557F4F29D87}" type="slidenum">
              <a:rPr lang="en-US" smtClean="0"/>
              <a:t>40</a:t>
            </a:fld>
            <a:endParaRPr lang="en-US"/>
          </a:p>
        </p:txBody>
      </p:sp>
    </p:spTree>
    <p:extLst>
      <p:ext uri="{BB962C8B-B14F-4D97-AF65-F5344CB8AC3E}">
        <p14:creationId xmlns:p14="http://schemas.microsoft.com/office/powerpoint/2010/main" val="278089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143DF-5AAB-4EFE-9FC9-8EB12729B633}"/>
              </a:ext>
            </a:extLst>
          </p:cNvPr>
          <p:cNvSpPr>
            <a:spLocks noGrp="1"/>
          </p:cNvSpPr>
          <p:nvPr>
            <p:ph type="title"/>
          </p:nvPr>
        </p:nvSpPr>
        <p:spPr/>
        <p:txBody>
          <a:bodyPr/>
          <a:lstStyle/>
          <a:p>
            <a:r>
              <a:rPr lang="en-US" b="1" dirty="0"/>
              <a:t>4-05 Find All Zeros of Polynomial Functions (4.6)</a:t>
            </a:r>
            <a:endParaRPr lang="en-US" dirty="0"/>
          </a:p>
        </p:txBody>
      </p:sp>
      <p:sp>
        <p:nvSpPr>
          <p:cNvPr id="3" name="Content Placeholder 2">
            <a:extLst>
              <a:ext uri="{FF2B5EF4-FFF2-40B4-BE49-F238E27FC236}">
                <a16:creationId xmlns:a16="http://schemas.microsoft.com/office/drawing/2014/main" id="{678200EC-52DB-461F-A13A-F81F007A043D}"/>
              </a:ext>
            </a:extLst>
          </p:cNvPr>
          <p:cNvSpPr>
            <a:spLocks noGrp="1"/>
          </p:cNvSpPr>
          <p:nvPr>
            <p:ph idx="1"/>
          </p:nvPr>
        </p:nvSpPr>
        <p:spPr/>
        <p:txBody>
          <a:bodyPr/>
          <a:lstStyle/>
          <a:p>
            <a:r>
              <a:rPr lang="en-US" dirty="0"/>
              <a:t>How many solutions does </a:t>
            </a:r>
            <a:r>
              <a:rPr lang="en-US" i="1" dirty="0"/>
              <a:t>x</a:t>
            </a:r>
            <a:r>
              <a:rPr lang="en-US" baseline="30000" dirty="0"/>
              <a:t>4</a:t>
            </a:r>
            <a:r>
              <a:rPr lang="en-US" dirty="0"/>
              <a:t> − 5</a:t>
            </a:r>
            <a:r>
              <a:rPr lang="en-US" i="1" dirty="0"/>
              <a:t>x</a:t>
            </a:r>
            <a:r>
              <a:rPr lang="en-US" baseline="30000" dirty="0"/>
              <a:t>3</a:t>
            </a:r>
            <a:r>
              <a:rPr lang="en-US" dirty="0"/>
              <a:t> + </a:t>
            </a:r>
            <a:r>
              <a:rPr lang="en-US" i="1" dirty="0"/>
              <a:t>x </a:t>
            </a:r>
            <a:r>
              <a:rPr lang="en-US" dirty="0"/>
              <a:t>− 5 = 0 have? Find all the solutions.</a:t>
            </a:r>
          </a:p>
        </p:txBody>
      </p:sp>
      <p:sp>
        <p:nvSpPr>
          <p:cNvPr id="4" name="Slide Number Placeholder 3">
            <a:extLst>
              <a:ext uri="{FF2B5EF4-FFF2-40B4-BE49-F238E27FC236}">
                <a16:creationId xmlns:a16="http://schemas.microsoft.com/office/drawing/2014/main" id="{4288D56B-6A5C-4C11-B15B-93E5B069F245}"/>
              </a:ext>
            </a:extLst>
          </p:cNvPr>
          <p:cNvSpPr>
            <a:spLocks noGrp="1"/>
          </p:cNvSpPr>
          <p:nvPr>
            <p:ph type="sldNum" sz="quarter" idx="12"/>
          </p:nvPr>
        </p:nvSpPr>
        <p:spPr/>
        <p:txBody>
          <a:bodyPr/>
          <a:lstStyle/>
          <a:p>
            <a:fld id="{E1B1CA06-119B-41E3-B6B4-C557F4F29D87}" type="slidenum">
              <a:rPr lang="en-US" smtClean="0"/>
              <a:t>41</a:t>
            </a:fld>
            <a:endParaRPr lang="en-US"/>
          </a:p>
        </p:txBody>
      </p:sp>
    </p:spTree>
    <p:extLst>
      <p:ext uri="{BB962C8B-B14F-4D97-AF65-F5344CB8AC3E}">
        <p14:creationId xmlns:p14="http://schemas.microsoft.com/office/powerpoint/2010/main" val="2264304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4-05 Find All Zeros of Polynomial Functions (4.6)</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Given a function, find the zeros of the function.  </a:t>
                </a:r>
                <a:br>
                  <a:rPr lang="en-US" dirty="0"/>
                </a:br>
                <a14:m>
                  <m:oMath xmlns:m="http://schemas.openxmlformats.org/officeDocument/2006/math">
                    <m:r>
                      <a:rPr lang="en-US" dirty="0" smtClean="0">
                        <a:latin typeface="Cambria Math" panose="02040503050406030204" pitchFamily="18" charset="0"/>
                      </a:rPr>
                      <m:t>𝑓</m:t>
                    </m:r>
                    <m:d>
                      <m:dPr>
                        <m:ctrlPr>
                          <a:rPr lang="en-US" i="1" dirty="0" smtClean="0">
                            <a:latin typeface="Cambria Math" panose="02040503050406030204" pitchFamily="18" charset="0"/>
                          </a:rPr>
                        </m:ctrlPr>
                      </m:dPr>
                      <m:e>
                        <m:r>
                          <a:rPr lang="en-US" dirty="0" smtClean="0">
                            <a:latin typeface="Cambria Math" panose="02040503050406030204" pitchFamily="18" charset="0"/>
                          </a:rPr>
                          <m:t>𝑥</m:t>
                        </m:r>
                      </m:e>
                    </m:d>
                    <m:r>
                      <a:rPr lang="en-US" dirty="0" smtClean="0">
                        <a:latin typeface="Cambria Math" panose="02040503050406030204" pitchFamily="18" charset="0"/>
                      </a:rPr>
                      <m:t>=</m:t>
                    </m:r>
                    <m:sSup>
                      <m:sSupPr>
                        <m:ctrlPr>
                          <a:rPr lang="en-US" b="0" i="1" dirty="0" smtClean="0">
                            <a:latin typeface="Cambria Math" panose="02040503050406030204" pitchFamily="18" charset="0"/>
                          </a:rPr>
                        </m:ctrlPr>
                      </m:sSupPr>
                      <m:e>
                        <m:r>
                          <a:rPr lang="en-US" b="0" i="1" dirty="0" smtClean="0">
                            <a:latin typeface="Cambria Math" panose="02040503050406030204" pitchFamily="18" charset="0"/>
                          </a:rPr>
                          <m:t>𝑥</m:t>
                        </m:r>
                      </m:e>
                      <m:sup>
                        <m:r>
                          <a:rPr lang="en-US" b="0" i="1" dirty="0" smtClean="0">
                            <a:latin typeface="Cambria Math" panose="02040503050406030204" pitchFamily="18" charset="0"/>
                          </a:rPr>
                          <m:t>4</m:t>
                        </m:r>
                      </m:sup>
                    </m:sSup>
                    <m:r>
                      <a:rPr lang="en-US" b="0" i="1" dirty="0" smtClean="0">
                        <a:latin typeface="Cambria Math" panose="02040503050406030204" pitchFamily="18" charset="0"/>
                      </a:rPr>
                      <m:t>−6</m:t>
                    </m:r>
                    <m:sSup>
                      <m:sSupPr>
                        <m:ctrlPr>
                          <a:rPr lang="en-US" i="1" dirty="0" smtClean="0">
                            <a:latin typeface="Cambria Math" panose="02040503050406030204" pitchFamily="18" charset="0"/>
                          </a:rPr>
                        </m:ctrlPr>
                      </m:sSupPr>
                      <m:e>
                        <m:r>
                          <a:rPr lang="en-US" dirty="0" smtClean="0">
                            <a:latin typeface="Cambria Math" panose="02040503050406030204" pitchFamily="18" charset="0"/>
                          </a:rPr>
                          <m:t>𝑥</m:t>
                        </m:r>
                      </m:e>
                      <m:sup>
                        <m:r>
                          <a:rPr lang="en-US" dirty="0" smtClean="0">
                            <a:latin typeface="Cambria Math" panose="02040503050406030204" pitchFamily="18" charset="0"/>
                          </a:rPr>
                          <m:t>3</m:t>
                        </m:r>
                      </m:sup>
                    </m:sSup>
                    <m:r>
                      <a:rPr lang="en-US" b="0" i="0" dirty="0" smtClean="0">
                        <a:latin typeface="Cambria Math" panose="02040503050406030204" pitchFamily="18" charset="0"/>
                      </a:rPr>
                      <m:t>+9</m:t>
                    </m:r>
                    <m:sSup>
                      <m:sSupPr>
                        <m:ctrlPr>
                          <a:rPr lang="en-US" i="1" dirty="0" smtClean="0">
                            <a:latin typeface="Cambria Math" panose="02040503050406030204" pitchFamily="18" charset="0"/>
                          </a:rPr>
                        </m:ctrlPr>
                      </m:sSupPr>
                      <m:e>
                        <m:r>
                          <a:rPr lang="en-US" dirty="0" smtClean="0">
                            <a:latin typeface="Cambria Math" panose="02040503050406030204" pitchFamily="18" charset="0"/>
                          </a:rPr>
                          <m:t>𝑥</m:t>
                        </m:r>
                      </m:e>
                      <m:sup>
                        <m:r>
                          <a:rPr lang="en-US" dirty="0" smtClean="0">
                            <a:latin typeface="Cambria Math" panose="02040503050406030204" pitchFamily="18" charset="0"/>
                          </a:rPr>
                          <m:t>2</m:t>
                        </m:r>
                      </m:sup>
                    </m:sSup>
                    <m:r>
                      <a:rPr lang="en-US" dirty="0" smtClean="0">
                        <a:latin typeface="Cambria Math" panose="02040503050406030204" pitchFamily="18" charset="0"/>
                      </a:rPr>
                      <m:t>+6</m:t>
                    </m:r>
                    <m:r>
                      <a:rPr lang="en-US" dirty="0" smtClean="0">
                        <a:latin typeface="Cambria Math" panose="02040503050406030204" pitchFamily="18" charset="0"/>
                      </a:rPr>
                      <m:t>𝑥</m:t>
                    </m:r>
                    <m:r>
                      <a:rPr lang="en-US" dirty="0" smtClean="0">
                        <a:latin typeface="Cambria Math" panose="02040503050406030204" pitchFamily="18" charset="0"/>
                      </a:rPr>
                      <m:t>−10</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750" t="-1887"/>
                </a:stretch>
              </a:blipFill>
            </p:spPr>
            <p:txBody>
              <a:bodyPr/>
              <a:lstStyle/>
              <a:p>
                <a:r>
                  <a:rPr lang="en-US">
                    <a:noFill/>
                  </a:rPr>
                  <a:t> </a:t>
                </a:r>
              </a:p>
            </p:txBody>
          </p:sp>
        </mc:Fallback>
      </mc:AlternateContent>
      <p:sp>
        <p:nvSpPr>
          <p:cNvPr id="6" name="Slide Number Placeholder 5">
            <a:extLst>
              <a:ext uri="{FF2B5EF4-FFF2-40B4-BE49-F238E27FC236}">
                <a16:creationId xmlns:a16="http://schemas.microsoft.com/office/drawing/2014/main" id="{F2674F81-3994-42DB-9664-D66852E791C9}"/>
              </a:ext>
            </a:extLst>
          </p:cNvPr>
          <p:cNvSpPr>
            <a:spLocks noGrp="1"/>
          </p:cNvSpPr>
          <p:nvPr>
            <p:ph type="sldNum" sz="quarter" idx="12"/>
          </p:nvPr>
        </p:nvSpPr>
        <p:spPr/>
        <p:txBody>
          <a:bodyPr/>
          <a:lstStyle/>
          <a:p>
            <a:fld id="{E1B1CA06-119B-41E3-B6B4-C557F4F29D87}" type="slidenum">
              <a:rPr lang="en-US" smtClean="0"/>
              <a:t>42</a:t>
            </a:fld>
            <a:endParaRPr lang="en-US"/>
          </a:p>
        </p:txBody>
      </p:sp>
    </p:spTree>
    <p:extLst>
      <p:ext uri="{BB962C8B-B14F-4D97-AF65-F5344CB8AC3E}">
        <p14:creationId xmlns:p14="http://schemas.microsoft.com/office/powerpoint/2010/main" val="4095175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4-05 Find All Zeros of Polynomial Functions (4.6)</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b="1" dirty="0"/>
                  <a:t>Complex Conjugate Theorem</a:t>
                </a:r>
              </a:p>
              <a:p>
                <a:pPr lvl="1"/>
                <a:r>
                  <a:rPr lang="en-US" dirty="0"/>
                  <a:t>If the complex number </a:t>
                </a:r>
                <a:r>
                  <a:rPr lang="en-US" i="1" dirty="0"/>
                  <a:t>a</a:t>
                </a:r>
                <a:r>
                  <a:rPr lang="en-US" dirty="0"/>
                  <a:t> + </a:t>
                </a:r>
                <a:r>
                  <a:rPr lang="en-US" i="1" dirty="0"/>
                  <a:t>bi</a:t>
                </a:r>
                <a:r>
                  <a:rPr lang="en-US" dirty="0"/>
                  <a:t> is a zero, then </a:t>
                </a:r>
                <a:r>
                  <a:rPr lang="en-US" i="1" dirty="0"/>
                  <a:t>a</a:t>
                </a:r>
                <a:r>
                  <a:rPr lang="en-US" dirty="0"/>
                  <a:t> – </a:t>
                </a:r>
                <a:r>
                  <a:rPr lang="en-US" i="1" dirty="0"/>
                  <a:t>bi</a:t>
                </a:r>
                <a:r>
                  <a:rPr lang="en-US" dirty="0"/>
                  <a:t> is also a zero.</a:t>
                </a:r>
              </a:p>
              <a:p>
                <a:pPr lvl="1"/>
                <a:r>
                  <a:rPr lang="en-US" dirty="0"/>
                  <a:t>Complex zeros come in pairs</a:t>
                </a:r>
              </a:p>
              <a:p>
                <a:pPr lvl="1"/>
                <a:endParaRPr lang="en-US" dirty="0"/>
              </a:p>
              <a:p>
                <a:r>
                  <a:rPr lang="en-US" b="1" dirty="0"/>
                  <a:t>Irrational Conjugate Theorem</a:t>
                </a:r>
              </a:p>
              <a:p>
                <a:pPr lvl="1"/>
                <a:r>
                  <a:rPr lang="en-US" dirty="0"/>
                  <a:t>If </a:t>
                </a:r>
                <a14:m>
                  <m:oMath xmlns:m="http://schemas.openxmlformats.org/officeDocument/2006/math">
                    <m:r>
                      <a:rPr lang="en-US" smtClean="0">
                        <a:latin typeface="Cambria Math" panose="02040503050406030204" pitchFamily="18" charset="0"/>
                      </a:rPr>
                      <m:t>𝑎</m:t>
                    </m:r>
                    <m:r>
                      <a:rPr lang="en-US" smtClean="0">
                        <a:latin typeface="Cambria Math" panose="02040503050406030204" pitchFamily="18" charset="0"/>
                      </a:rPr>
                      <m:t>+</m:t>
                    </m:r>
                    <m:rad>
                      <m:radPr>
                        <m:degHide m:val="on"/>
                        <m:ctrlPr>
                          <a:rPr lang="en-US" i="1" smtClean="0">
                            <a:latin typeface="Cambria Math" panose="02040503050406030204" pitchFamily="18" charset="0"/>
                          </a:rPr>
                        </m:ctrlPr>
                      </m:radPr>
                      <m:deg/>
                      <m:e>
                        <m:r>
                          <a:rPr lang="en-US" smtClean="0">
                            <a:latin typeface="Cambria Math" panose="02040503050406030204" pitchFamily="18" charset="0"/>
                          </a:rPr>
                          <m:t>𝑏</m:t>
                        </m:r>
                      </m:e>
                    </m:rad>
                  </m:oMath>
                </a14:m>
                <a:r>
                  <a:rPr lang="en-US" dirty="0"/>
                  <a:t> is a zero, then so is </a:t>
                </a:r>
                <a14:m>
                  <m:oMath xmlns:m="http://schemas.openxmlformats.org/officeDocument/2006/math">
                    <m:r>
                      <a:rPr lang="en-US" smtClean="0">
                        <a:latin typeface="Cambria Math" panose="02040503050406030204" pitchFamily="18" charset="0"/>
                      </a:rPr>
                      <m:t>𝑎</m:t>
                    </m:r>
                    <m:r>
                      <a:rPr lang="en-US" smtClean="0">
                        <a:latin typeface="Cambria Math" panose="02040503050406030204" pitchFamily="18" charset="0"/>
                      </a:rPr>
                      <m:t>−</m:t>
                    </m:r>
                    <m:rad>
                      <m:radPr>
                        <m:degHide m:val="on"/>
                        <m:ctrlPr>
                          <a:rPr lang="en-US" i="1" smtClean="0">
                            <a:latin typeface="Cambria Math" panose="02040503050406030204" pitchFamily="18" charset="0"/>
                          </a:rPr>
                        </m:ctrlPr>
                      </m:radPr>
                      <m:deg/>
                      <m:e>
                        <m:r>
                          <a:rPr lang="en-US" smtClean="0">
                            <a:latin typeface="Cambria Math" panose="02040503050406030204" pitchFamily="18" charset="0"/>
                          </a:rPr>
                          <m:t>𝑏</m:t>
                        </m:r>
                      </m:e>
                    </m:rad>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750" t="-188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D64EC5E5-01D4-4CEE-9906-105B301B3288}"/>
              </a:ext>
            </a:extLst>
          </p:cNvPr>
          <p:cNvSpPr>
            <a:spLocks noGrp="1"/>
          </p:cNvSpPr>
          <p:nvPr>
            <p:ph type="sldNum" sz="quarter" idx="12"/>
          </p:nvPr>
        </p:nvSpPr>
        <p:spPr/>
        <p:txBody>
          <a:bodyPr/>
          <a:lstStyle/>
          <a:p>
            <a:fld id="{E1B1CA06-119B-41E3-B6B4-C557F4F29D87}" type="slidenum">
              <a:rPr lang="en-US" smtClean="0"/>
              <a:t>43</a:t>
            </a:fld>
            <a:endParaRPr lang="en-US"/>
          </a:p>
        </p:txBody>
      </p:sp>
    </p:spTree>
    <p:extLst>
      <p:ext uri="{BB962C8B-B14F-4D97-AF65-F5344CB8AC3E}">
        <p14:creationId xmlns:p14="http://schemas.microsoft.com/office/powerpoint/2010/main" val="818796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4-05 Find All Zeros of Polynomial Functions (4.6)</a:t>
            </a:r>
          </a:p>
        </p:txBody>
      </p:sp>
      <p:sp>
        <p:nvSpPr>
          <p:cNvPr id="3" name="Content Placeholder 2"/>
          <p:cNvSpPr>
            <a:spLocks noGrp="1"/>
          </p:cNvSpPr>
          <p:nvPr>
            <p:ph idx="1"/>
          </p:nvPr>
        </p:nvSpPr>
        <p:spPr/>
        <p:txBody>
          <a:bodyPr/>
          <a:lstStyle/>
          <a:p>
            <a:r>
              <a:rPr lang="en-US" dirty="0"/>
              <a:t>Write a polynomial function that has the given zeros.  2, 4</a:t>
            </a:r>
            <a:r>
              <a:rPr lang="en-US" i="1" dirty="0"/>
              <a:t>i</a:t>
            </a:r>
          </a:p>
          <a:p>
            <a:endParaRPr lang="en-US" dirty="0"/>
          </a:p>
          <a:p>
            <a:endParaRPr lang="en-US" dirty="0"/>
          </a:p>
          <a:p>
            <a:endParaRPr lang="en-US" dirty="0"/>
          </a:p>
          <a:p>
            <a:endParaRPr lang="en-US" dirty="0"/>
          </a:p>
          <a:p>
            <a:endParaRPr lang="en-US" dirty="0"/>
          </a:p>
          <a:p>
            <a:endParaRPr lang="en-US" dirty="0"/>
          </a:p>
        </p:txBody>
      </p:sp>
      <p:sp>
        <p:nvSpPr>
          <p:cNvPr id="6" name="Slide Number Placeholder 5">
            <a:extLst>
              <a:ext uri="{FF2B5EF4-FFF2-40B4-BE49-F238E27FC236}">
                <a16:creationId xmlns:a16="http://schemas.microsoft.com/office/drawing/2014/main" id="{D5E000A0-E3F3-4FDE-9B82-DA8CC4A2C7ED}"/>
              </a:ext>
            </a:extLst>
          </p:cNvPr>
          <p:cNvSpPr>
            <a:spLocks noGrp="1"/>
          </p:cNvSpPr>
          <p:nvPr>
            <p:ph type="sldNum" sz="quarter" idx="12"/>
          </p:nvPr>
        </p:nvSpPr>
        <p:spPr/>
        <p:txBody>
          <a:bodyPr/>
          <a:lstStyle/>
          <a:p>
            <a:fld id="{E1B1CA06-119B-41E3-B6B4-C557F4F29D87}" type="slidenum">
              <a:rPr lang="en-US" smtClean="0"/>
              <a:t>44</a:t>
            </a:fld>
            <a:endParaRPr lang="en-US"/>
          </a:p>
        </p:txBody>
      </p:sp>
    </p:spTree>
    <p:extLst>
      <p:ext uri="{BB962C8B-B14F-4D97-AF65-F5344CB8AC3E}">
        <p14:creationId xmlns:p14="http://schemas.microsoft.com/office/powerpoint/2010/main" val="2219324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4-01 Add, Subtract, and Multiply Polynomials (4.2)</a:t>
            </a:r>
            <a:endParaRPr lang="en-US" dirty="0"/>
          </a:p>
        </p:txBody>
      </p:sp>
      <p:sp>
        <p:nvSpPr>
          <p:cNvPr id="3" name="Content Placeholder 2"/>
          <p:cNvSpPr>
            <a:spLocks noGrp="1"/>
          </p:cNvSpPr>
          <p:nvPr>
            <p:ph idx="1"/>
          </p:nvPr>
        </p:nvSpPr>
        <p:spPr/>
        <p:txBody>
          <a:bodyPr/>
          <a:lstStyle/>
          <a:p>
            <a:r>
              <a:rPr lang="en-US" b="1" dirty="0"/>
              <a:t>Adding and subtracting polynomials</a:t>
            </a:r>
          </a:p>
          <a:p>
            <a:pPr lvl="1"/>
            <a:r>
              <a:rPr lang="en-US" dirty="0"/>
              <a:t>Add or subtract the coefficients of the terms with the same power.</a:t>
            </a:r>
          </a:p>
          <a:p>
            <a:pPr lvl="1"/>
            <a:r>
              <a:rPr lang="en-US" dirty="0"/>
              <a:t>Called </a:t>
            </a:r>
            <a:r>
              <a:rPr lang="en-US" i="1" dirty="0">
                <a:solidFill>
                  <a:schemeClr val="accent1"/>
                </a:solidFill>
              </a:rPr>
              <a:t>combining like terms</a:t>
            </a:r>
            <a:r>
              <a:rPr lang="en-US" dirty="0"/>
              <a:t>.</a:t>
            </a:r>
          </a:p>
          <a:p>
            <a:pPr lvl="0"/>
            <a:r>
              <a:rPr lang="en-US" dirty="0"/>
              <a:t>Simplify</a:t>
            </a:r>
          </a:p>
          <a:p>
            <a:pPr lvl="1"/>
            <a:r>
              <a:rPr lang="en-US" dirty="0"/>
              <a:t>(5</a:t>
            </a:r>
            <a:r>
              <a:rPr lang="en-US" i="1" dirty="0"/>
              <a:t>x</a:t>
            </a:r>
            <a:r>
              <a:rPr lang="en-US" baseline="30000" dirty="0"/>
              <a:t>2</a:t>
            </a:r>
            <a:r>
              <a:rPr lang="en-US" dirty="0"/>
              <a:t> + </a:t>
            </a:r>
            <a:r>
              <a:rPr lang="en-US" i="1" dirty="0"/>
              <a:t>x</a:t>
            </a:r>
            <a:r>
              <a:rPr lang="en-US" dirty="0"/>
              <a:t> – 7) + (−3</a:t>
            </a:r>
            <a:r>
              <a:rPr lang="en-US" i="1" dirty="0"/>
              <a:t>x</a:t>
            </a:r>
            <a:r>
              <a:rPr lang="en-US" baseline="30000" dirty="0"/>
              <a:t>2</a:t>
            </a:r>
            <a:r>
              <a:rPr lang="en-US" dirty="0"/>
              <a:t> – 6</a:t>
            </a:r>
            <a:r>
              <a:rPr lang="en-US" i="1" dirty="0"/>
              <a:t>x</a:t>
            </a:r>
            <a:r>
              <a:rPr lang="en-US" dirty="0"/>
              <a:t> – 1)					</a:t>
            </a:r>
          </a:p>
          <a:p>
            <a:pPr lvl="1"/>
            <a:endParaRPr lang="en-US" dirty="0"/>
          </a:p>
          <a:p>
            <a:pPr lvl="1"/>
            <a:endParaRPr lang="en-US" dirty="0"/>
          </a:p>
          <a:p>
            <a:pPr lvl="1"/>
            <a:r>
              <a:rPr lang="en-US" dirty="0"/>
              <a:t>(3</a:t>
            </a:r>
            <a:r>
              <a:rPr lang="en-US" i="1" dirty="0"/>
              <a:t>x</a:t>
            </a:r>
            <a:r>
              <a:rPr lang="en-US" baseline="30000" dirty="0"/>
              <a:t>3</a:t>
            </a:r>
            <a:r>
              <a:rPr lang="en-US" dirty="0"/>
              <a:t> + 8</a:t>
            </a:r>
            <a:r>
              <a:rPr lang="en-US" i="1" dirty="0"/>
              <a:t>x</a:t>
            </a:r>
            <a:r>
              <a:rPr lang="en-US" baseline="30000" dirty="0"/>
              <a:t>2</a:t>
            </a:r>
            <a:r>
              <a:rPr lang="en-US" dirty="0"/>
              <a:t> – </a:t>
            </a:r>
            <a:r>
              <a:rPr lang="en-US" i="1" dirty="0"/>
              <a:t>x</a:t>
            </a:r>
            <a:r>
              <a:rPr lang="en-US" dirty="0"/>
              <a:t> – 5) – (5</a:t>
            </a:r>
            <a:r>
              <a:rPr lang="en-US" i="1" dirty="0"/>
              <a:t>x</a:t>
            </a:r>
            <a:r>
              <a:rPr lang="en-US" baseline="30000" dirty="0"/>
              <a:t>3</a:t>
            </a:r>
            <a:r>
              <a:rPr lang="en-US" dirty="0"/>
              <a:t> – </a:t>
            </a:r>
            <a:r>
              <a:rPr lang="en-US" i="1" dirty="0"/>
              <a:t>x</a:t>
            </a:r>
            <a:r>
              <a:rPr lang="en-US" baseline="30000" dirty="0"/>
              <a:t>2</a:t>
            </a:r>
            <a:r>
              <a:rPr lang="en-US" dirty="0"/>
              <a:t> + 17)				</a:t>
            </a:r>
          </a:p>
          <a:p>
            <a:endParaRPr lang="en-US" dirty="0"/>
          </a:p>
        </p:txBody>
      </p:sp>
      <p:sp>
        <p:nvSpPr>
          <p:cNvPr id="6" name="Slide Number Placeholder 5">
            <a:extLst>
              <a:ext uri="{FF2B5EF4-FFF2-40B4-BE49-F238E27FC236}">
                <a16:creationId xmlns:a16="http://schemas.microsoft.com/office/drawing/2014/main" id="{66F4E51C-6158-4897-8467-2387C083C63B}"/>
              </a:ext>
            </a:extLst>
          </p:cNvPr>
          <p:cNvSpPr>
            <a:spLocks noGrp="1"/>
          </p:cNvSpPr>
          <p:nvPr>
            <p:ph type="sldNum" sz="quarter" idx="12"/>
          </p:nvPr>
        </p:nvSpPr>
        <p:spPr/>
        <p:txBody>
          <a:bodyPr/>
          <a:lstStyle/>
          <a:p>
            <a:fld id="{E1B1CA06-119B-41E3-B6B4-C557F4F29D87}" type="slidenum">
              <a:rPr lang="en-US" smtClean="0"/>
              <a:t>5</a:t>
            </a:fld>
            <a:endParaRPr lang="en-US"/>
          </a:p>
        </p:txBody>
      </p:sp>
    </p:spTree>
    <p:extLst>
      <p:ext uri="{BB962C8B-B14F-4D97-AF65-F5344CB8AC3E}">
        <p14:creationId xmlns:p14="http://schemas.microsoft.com/office/powerpoint/2010/main" val="508347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4-01 Add, Subtract, and Multiply Polynomials (4.2)</a:t>
            </a:r>
            <a:endParaRPr lang="en-US" dirty="0"/>
          </a:p>
        </p:txBody>
      </p:sp>
      <p:sp>
        <p:nvSpPr>
          <p:cNvPr id="3" name="Content Placeholder 2"/>
          <p:cNvSpPr>
            <a:spLocks noGrp="1"/>
          </p:cNvSpPr>
          <p:nvPr>
            <p:ph sz="half" idx="1"/>
          </p:nvPr>
        </p:nvSpPr>
        <p:spPr/>
        <p:txBody>
          <a:bodyPr/>
          <a:lstStyle/>
          <a:p>
            <a:r>
              <a:rPr lang="en-US" b="1" dirty="0"/>
              <a:t>Multiplying polynomials</a:t>
            </a:r>
          </a:p>
          <a:p>
            <a:pPr lvl="1"/>
            <a:r>
              <a:rPr lang="en-US" dirty="0"/>
              <a:t>Use the </a:t>
            </a:r>
            <a:r>
              <a:rPr lang="en-US" dirty="0">
                <a:solidFill>
                  <a:schemeClr val="accent1"/>
                </a:solidFill>
              </a:rPr>
              <a:t>distributive</a:t>
            </a:r>
            <a:r>
              <a:rPr lang="en-US" dirty="0"/>
              <a:t> property</a:t>
            </a:r>
          </a:p>
          <a:p>
            <a:pPr lvl="0"/>
            <a:r>
              <a:rPr lang="en-US" dirty="0"/>
              <a:t>Simplify</a:t>
            </a:r>
          </a:p>
          <a:p>
            <a:pPr lvl="1"/>
            <a:r>
              <a:rPr lang="en-US" dirty="0"/>
              <a:t>(</a:t>
            </a:r>
            <a:r>
              <a:rPr lang="en-US" i="1" dirty="0"/>
              <a:t>x</a:t>
            </a:r>
            <a:r>
              <a:rPr lang="en-US" dirty="0"/>
              <a:t> – 3)(</a:t>
            </a:r>
            <a:r>
              <a:rPr lang="en-US" i="1" dirty="0"/>
              <a:t>x</a:t>
            </a:r>
            <a:r>
              <a:rPr lang="en-US" dirty="0"/>
              <a:t> + 4)		</a:t>
            </a:r>
          </a:p>
          <a:p>
            <a:pPr lvl="1"/>
            <a:endParaRPr lang="en-US" dirty="0"/>
          </a:p>
          <a:p>
            <a:pPr lvl="1"/>
            <a:endParaRPr lang="en-US" dirty="0"/>
          </a:p>
          <a:p>
            <a:pPr lvl="2"/>
            <a:endParaRPr lang="en-US" dirty="0"/>
          </a:p>
          <a:p>
            <a:endParaRPr lang="en-US" dirty="0"/>
          </a:p>
        </p:txBody>
      </p:sp>
      <p:sp>
        <p:nvSpPr>
          <p:cNvPr id="4" name="Content Placeholder 3"/>
          <p:cNvSpPr>
            <a:spLocks noGrp="1"/>
          </p:cNvSpPr>
          <p:nvPr>
            <p:ph sz="half" idx="2"/>
          </p:nvPr>
        </p:nvSpPr>
        <p:spPr/>
        <p:txBody>
          <a:bodyPr/>
          <a:lstStyle/>
          <a:p>
            <a:pPr lvl="1"/>
            <a:r>
              <a:rPr lang="en-US" dirty="0"/>
              <a:t>(</a:t>
            </a:r>
            <a:r>
              <a:rPr lang="en-US" i="1" dirty="0"/>
              <a:t>x</a:t>
            </a:r>
            <a:r>
              <a:rPr lang="en-US" dirty="0"/>
              <a:t> + 2)(</a:t>
            </a:r>
            <a:r>
              <a:rPr lang="en-US" i="1" dirty="0"/>
              <a:t>x</a:t>
            </a:r>
            <a:r>
              <a:rPr lang="en-US" baseline="30000" dirty="0"/>
              <a:t>2</a:t>
            </a:r>
            <a:r>
              <a:rPr lang="en-US" dirty="0"/>
              <a:t> + 3</a:t>
            </a:r>
            <a:r>
              <a:rPr lang="en-US" i="1" dirty="0"/>
              <a:t>x</a:t>
            </a:r>
            <a:r>
              <a:rPr lang="en-US" dirty="0"/>
              <a:t> – 4)	</a:t>
            </a:r>
          </a:p>
          <a:p>
            <a:endParaRPr lang="en-US" dirty="0"/>
          </a:p>
        </p:txBody>
      </p:sp>
      <p:sp>
        <p:nvSpPr>
          <p:cNvPr id="8" name="Slide Number Placeholder 7">
            <a:extLst>
              <a:ext uri="{FF2B5EF4-FFF2-40B4-BE49-F238E27FC236}">
                <a16:creationId xmlns:a16="http://schemas.microsoft.com/office/drawing/2014/main" id="{17218A49-DEF2-4336-B13F-E6CB888F7BF1}"/>
              </a:ext>
            </a:extLst>
          </p:cNvPr>
          <p:cNvSpPr>
            <a:spLocks noGrp="1"/>
          </p:cNvSpPr>
          <p:nvPr>
            <p:ph type="sldNum" sz="quarter" idx="12"/>
          </p:nvPr>
        </p:nvSpPr>
        <p:spPr/>
        <p:txBody>
          <a:bodyPr/>
          <a:lstStyle/>
          <a:p>
            <a:fld id="{E1B1CA06-119B-41E3-B6B4-C557F4F29D87}" type="slidenum">
              <a:rPr lang="en-US" smtClean="0"/>
              <a:t>6</a:t>
            </a:fld>
            <a:endParaRPr lang="en-US"/>
          </a:p>
        </p:txBody>
      </p:sp>
    </p:spTree>
    <p:extLst>
      <p:ext uri="{BB962C8B-B14F-4D97-AF65-F5344CB8AC3E}">
        <p14:creationId xmlns:p14="http://schemas.microsoft.com/office/powerpoint/2010/main" val="3378077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4-01 Add, Subtract, and Multiply Polynomials (4.2)</a:t>
            </a:r>
            <a:endParaRPr lang="en-US" dirty="0"/>
          </a:p>
        </p:txBody>
      </p:sp>
      <p:sp>
        <p:nvSpPr>
          <p:cNvPr id="3" name="Content Placeholder 2"/>
          <p:cNvSpPr>
            <a:spLocks noGrp="1"/>
          </p:cNvSpPr>
          <p:nvPr>
            <p:ph idx="1"/>
          </p:nvPr>
        </p:nvSpPr>
        <p:spPr/>
        <p:txBody>
          <a:bodyPr/>
          <a:lstStyle/>
          <a:p>
            <a:r>
              <a:rPr lang="en-US" dirty="0"/>
              <a:t>(</a:t>
            </a:r>
            <a:r>
              <a:rPr lang="en-US" i="1" dirty="0"/>
              <a:t>x</a:t>
            </a:r>
            <a:r>
              <a:rPr lang="en-US" dirty="0"/>
              <a:t> – 1)(</a:t>
            </a:r>
            <a:r>
              <a:rPr lang="en-US" i="1" dirty="0"/>
              <a:t>x</a:t>
            </a:r>
            <a:r>
              <a:rPr lang="en-US" dirty="0"/>
              <a:t> + 2)(</a:t>
            </a:r>
            <a:r>
              <a:rPr lang="en-US" i="1" dirty="0"/>
              <a:t>x</a:t>
            </a:r>
            <a:r>
              <a:rPr lang="en-US" dirty="0"/>
              <a:t> + 3)</a:t>
            </a:r>
          </a:p>
          <a:p>
            <a:endParaRPr lang="en-US" dirty="0"/>
          </a:p>
          <a:p>
            <a:endParaRPr lang="en-US" dirty="0"/>
          </a:p>
          <a:p>
            <a:endParaRPr lang="en-US" dirty="0"/>
          </a:p>
          <a:p>
            <a:endParaRPr lang="en-US" dirty="0"/>
          </a:p>
          <a:p>
            <a:endParaRPr lang="en-US" dirty="0"/>
          </a:p>
          <a:p>
            <a:endParaRPr lang="en-US" dirty="0"/>
          </a:p>
        </p:txBody>
      </p:sp>
      <p:sp>
        <p:nvSpPr>
          <p:cNvPr id="6" name="Slide Number Placeholder 5">
            <a:extLst>
              <a:ext uri="{FF2B5EF4-FFF2-40B4-BE49-F238E27FC236}">
                <a16:creationId xmlns:a16="http://schemas.microsoft.com/office/drawing/2014/main" id="{DF6B03FB-B17B-4723-ADB8-4765CB3A1516}"/>
              </a:ext>
            </a:extLst>
          </p:cNvPr>
          <p:cNvSpPr>
            <a:spLocks noGrp="1"/>
          </p:cNvSpPr>
          <p:nvPr>
            <p:ph type="sldNum" sz="quarter" idx="12"/>
          </p:nvPr>
        </p:nvSpPr>
        <p:spPr/>
        <p:txBody>
          <a:bodyPr/>
          <a:lstStyle/>
          <a:p>
            <a:fld id="{E1B1CA06-119B-41E3-B6B4-C557F4F29D87}" type="slidenum">
              <a:rPr lang="en-US" smtClean="0"/>
              <a:t>7</a:t>
            </a:fld>
            <a:endParaRPr lang="en-US"/>
          </a:p>
        </p:txBody>
      </p:sp>
    </p:spTree>
    <p:extLst>
      <p:ext uri="{BB962C8B-B14F-4D97-AF65-F5344CB8AC3E}">
        <p14:creationId xmlns:p14="http://schemas.microsoft.com/office/powerpoint/2010/main" val="357774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4-01 Add, Subtract, and Multiply Polynomials (4.2)</a:t>
            </a:r>
            <a:endParaRPr lang="en-US" dirty="0"/>
          </a:p>
        </p:txBody>
      </p:sp>
      <p:sp>
        <p:nvSpPr>
          <p:cNvPr id="3" name="Content Placeholder 2"/>
          <p:cNvSpPr>
            <a:spLocks noGrp="1"/>
          </p:cNvSpPr>
          <p:nvPr>
            <p:ph idx="1"/>
          </p:nvPr>
        </p:nvSpPr>
        <p:spPr/>
        <p:txBody>
          <a:bodyPr/>
          <a:lstStyle/>
          <a:p>
            <a:pPr lvl="0"/>
            <a:r>
              <a:rPr lang="en-US" b="1" dirty="0"/>
              <a:t>Special Product Patterns </a:t>
            </a:r>
          </a:p>
          <a:p>
            <a:pPr lvl="1"/>
            <a:r>
              <a:rPr lang="en-US" dirty="0"/>
              <a:t>Sum and Difference</a:t>
            </a:r>
          </a:p>
          <a:p>
            <a:pPr lvl="2"/>
            <a:r>
              <a:rPr lang="en-US" dirty="0"/>
              <a:t>(</a:t>
            </a:r>
            <a:r>
              <a:rPr lang="en-US" i="1" dirty="0"/>
              <a:t>a</a:t>
            </a:r>
            <a:r>
              <a:rPr lang="en-US" dirty="0"/>
              <a:t> – </a:t>
            </a:r>
            <a:r>
              <a:rPr lang="en-US" i="1" dirty="0"/>
              <a:t>b</a:t>
            </a:r>
            <a:r>
              <a:rPr lang="en-US" dirty="0"/>
              <a:t>)(</a:t>
            </a:r>
            <a:r>
              <a:rPr lang="en-US" i="1" dirty="0"/>
              <a:t>a</a:t>
            </a:r>
            <a:r>
              <a:rPr lang="en-US" dirty="0"/>
              <a:t> + </a:t>
            </a:r>
            <a:r>
              <a:rPr lang="en-US" i="1" dirty="0"/>
              <a:t>b</a:t>
            </a:r>
            <a:r>
              <a:rPr lang="en-US" dirty="0"/>
              <a:t>) = </a:t>
            </a:r>
            <a:r>
              <a:rPr lang="en-US" i="1" dirty="0"/>
              <a:t>a</a:t>
            </a:r>
            <a:r>
              <a:rPr lang="en-US" baseline="30000" dirty="0"/>
              <a:t>2</a:t>
            </a:r>
            <a:r>
              <a:rPr lang="en-US" dirty="0"/>
              <a:t> – </a:t>
            </a:r>
            <a:r>
              <a:rPr lang="en-US" i="1" dirty="0"/>
              <a:t>b</a:t>
            </a:r>
            <a:r>
              <a:rPr lang="en-US" baseline="30000" dirty="0"/>
              <a:t>2</a:t>
            </a:r>
          </a:p>
          <a:p>
            <a:pPr lvl="1"/>
            <a:r>
              <a:rPr lang="en-US" dirty="0"/>
              <a:t>Square of a Binomial</a:t>
            </a:r>
          </a:p>
          <a:p>
            <a:pPr lvl="2"/>
            <a:r>
              <a:rPr lang="en-US" dirty="0"/>
              <a:t>(</a:t>
            </a:r>
            <a:r>
              <a:rPr lang="en-US" i="1" dirty="0"/>
              <a:t>a</a:t>
            </a:r>
            <a:r>
              <a:rPr lang="en-US" dirty="0"/>
              <a:t> ± </a:t>
            </a:r>
            <a:r>
              <a:rPr lang="en-US" i="1" dirty="0"/>
              <a:t>b</a:t>
            </a:r>
            <a:r>
              <a:rPr lang="en-US" dirty="0"/>
              <a:t>)</a:t>
            </a:r>
            <a:r>
              <a:rPr lang="en-US" baseline="30000" dirty="0"/>
              <a:t>2</a:t>
            </a:r>
            <a:r>
              <a:rPr lang="en-US" dirty="0"/>
              <a:t> = </a:t>
            </a:r>
            <a:r>
              <a:rPr lang="en-US" i="1" dirty="0"/>
              <a:t>a</a:t>
            </a:r>
            <a:r>
              <a:rPr lang="en-US" baseline="30000" dirty="0"/>
              <a:t>2</a:t>
            </a:r>
            <a:r>
              <a:rPr lang="en-US" dirty="0"/>
              <a:t> ± 2</a:t>
            </a:r>
            <a:r>
              <a:rPr lang="en-US" i="1" dirty="0"/>
              <a:t>ab</a:t>
            </a:r>
            <a:r>
              <a:rPr lang="en-US" dirty="0"/>
              <a:t> + </a:t>
            </a:r>
            <a:r>
              <a:rPr lang="en-US" i="1" dirty="0"/>
              <a:t>b</a:t>
            </a:r>
            <a:r>
              <a:rPr lang="en-US" baseline="30000" dirty="0"/>
              <a:t>2</a:t>
            </a:r>
          </a:p>
          <a:p>
            <a:pPr lvl="1"/>
            <a:r>
              <a:rPr lang="en-US" dirty="0"/>
              <a:t>Cube of a Binomial</a:t>
            </a:r>
          </a:p>
          <a:p>
            <a:pPr lvl="2"/>
            <a:r>
              <a:rPr lang="en-US" dirty="0"/>
              <a:t>(</a:t>
            </a:r>
            <a:r>
              <a:rPr lang="en-US" i="1" dirty="0"/>
              <a:t>a</a:t>
            </a:r>
            <a:r>
              <a:rPr lang="en-US" dirty="0"/>
              <a:t> ± </a:t>
            </a:r>
            <a:r>
              <a:rPr lang="en-US" i="1" dirty="0"/>
              <a:t>b</a:t>
            </a:r>
            <a:r>
              <a:rPr lang="en-US" dirty="0"/>
              <a:t>)</a:t>
            </a:r>
            <a:r>
              <a:rPr lang="en-US" baseline="30000" dirty="0"/>
              <a:t>3</a:t>
            </a:r>
            <a:r>
              <a:rPr lang="en-US" dirty="0"/>
              <a:t> = </a:t>
            </a:r>
            <a:r>
              <a:rPr lang="en-US" i="1" dirty="0"/>
              <a:t>a</a:t>
            </a:r>
            <a:r>
              <a:rPr lang="en-US" baseline="30000" dirty="0"/>
              <a:t>3</a:t>
            </a:r>
            <a:r>
              <a:rPr lang="en-US" dirty="0"/>
              <a:t> ± 3</a:t>
            </a:r>
            <a:r>
              <a:rPr lang="en-US" i="1" dirty="0"/>
              <a:t>a</a:t>
            </a:r>
            <a:r>
              <a:rPr lang="en-US" baseline="30000" dirty="0"/>
              <a:t>2</a:t>
            </a:r>
            <a:r>
              <a:rPr lang="en-US" i="1" dirty="0"/>
              <a:t>b</a:t>
            </a:r>
            <a:r>
              <a:rPr lang="en-US" dirty="0"/>
              <a:t> + 3</a:t>
            </a:r>
            <a:r>
              <a:rPr lang="en-US" i="1" dirty="0"/>
              <a:t>ab</a:t>
            </a:r>
            <a:r>
              <a:rPr lang="en-US" baseline="30000" dirty="0"/>
              <a:t>2</a:t>
            </a:r>
            <a:r>
              <a:rPr lang="en-US" dirty="0"/>
              <a:t> ± </a:t>
            </a:r>
            <a:r>
              <a:rPr lang="en-US" i="1" dirty="0"/>
              <a:t>b</a:t>
            </a:r>
            <a:r>
              <a:rPr lang="en-US" baseline="30000" dirty="0"/>
              <a:t>3</a:t>
            </a:r>
          </a:p>
        </p:txBody>
      </p:sp>
      <p:sp>
        <p:nvSpPr>
          <p:cNvPr id="6" name="Slide Number Placeholder 5">
            <a:extLst>
              <a:ext uri="{FF2B5EF4-FFF2-40B4-BE49-F238E27FC236}">
                <a16:creationId xmlns:a16="http://schemas.microsoft.com/office/drawing/2014/main" id="{015EB730-0373-4F32-9A75-13C2D65EF601}"/>
              </a:ext>
            </a:extLst>
          </p:cNvPr>
          <p:cNvSpPr>
            <a:spLocks noGrp="1"/>
          </p:cNvSpPr>
          <p:nvPr>
            <p:ph type="sldNum" sz="quarter" idx="12"/>
          </p:nvPr>
        </p:nvSpPr>
        <p:spPr/>
        <p:txBody>
          <a:bodyPr/>
          <a:lstStyle/>
          <a:p>
            <a:fld id="{E1B1CA06-119B-41E3-B6B4-C557F4F29D87}" type="slidenum">
              <a:rPr lang="en-US" smtClean="0"/>
              <a:t>8</a:t>
            </a:fld>
            <a:endParaRPr lang="en-US"/>
          </a:p>
        </p:txBody>
      </p:sp>
    </p:spTree>
    <p:extLst>
      <p:ext uri="{BB962C8B-B14F-4D97-AF65-F5344CB8AC3E}">
        <p14:creationId xmlns:p14="http://schemas.microsoft.com/office/powerpoint/2010/main" val="2622699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4-01 Add, Subtract, and Multiply Polynomials (4.2)</a:t>
            </a:r>
            <a:endParaRPr lang="en-US" dirty="0"/>
          </a:p>
        </p:txBody>
      </p:sp>
      <p:sp>
        <p:nvSpPr>
          <p:cNvPr id="3" name="Content Placeholder 2"/>
          <p:cNvSpPr>
            <a:spLocks noGrp="1"/>
          </p:cNvSpPr>
          <p:nvPr>
            <p:ph sz="half" idx="1"/>
          </p:nvPr>
        </p:nvSpPr>
        <p:spPr/>
        <p:txBody>
          <a:bodyPr/>
          <a:lstStyle/>
          <a:p>
            <a:r>
              <a:rPr lang="en-US" dirty="0"/>
              <a:t>(</a:t>
            </a:r>
            <a:r>
              <a:rPr lang="en-US" i="1" dirty="0"/>
              <a:t>x</a:t>
            </a:r>
            <a:r>
              <a:rPr lang="en-US" dirty="0"/>
              <a:t> + 2)</a:t>
            </a:r>
            <a:r>
              <a:rPr lang="en-US" baseline="30000" dirty="0"/>
              <a:t>2</a:t>
            </a:r>
            <a:r>
              <a:rPr lang="en-US" dirty="0"/>
              <a:t> </a:t>
            </a:r>
          </a:p>
          <a:p>
            <a:pPr lvl="1"/>
            <a:endParaRPr lang="en-US" dirty="0"/>
          </a:p>
          <a:p>
            <a:endParaRPr lang="en-US" dirty="0"/>
          </a:p>
        </p:txBody>
      </p:sp>
      <p:sp>
        <p:nvSpPr>
          <p:cNvPr id="7" name="Content Placeholder 6"/>
          <p:cNvSpPr>
            <a:spLocks noGrp="1"/>
          </p:cNvSpPr>
          <p:nvPr>
            <p:ph sz="half" idx="2"/>
          </p:nvPr>
        </p:nvSpPr>
        <p:spPr/>
        <p:txBody>
          <a:bodyPr/>
          <a:lstStyle/>
          <a:p>
            <a:r>
              <a:rPr lang="en-US" dirty="0"/>
              <a:t>(</a:t>
            </a:r>
            <a:r>
              <a:rPr lang="en-US" i="1" dirty="0"/>
              <a:t>x</a:t>
            </a:r>
            <a:r>
              <a:rPr lang="en-US" dirty="0"/>
              <a:t> – 3)</a:t>
            </a:r>
            <a:r>
              <a:rPr lang="en-US" baseline="30000" dirty="0"/>
              <a:t>2</a:t>
            </a:r>
          </a:p>
        </p:txBody>
      </p:sp>
      <p:sp>
        <p:nvSpPr>
          <p:cNvPr id="8" name="Slide Number Placeholder 7">
            <a:extLst>
              <a:ext uri="{FF2B5EF4-FFF2-40B4-BE49-F238E27FC236}">
                <a16:creationId xmlns:a16="http://schemas.microsoft.com/office/drawing/2014/main" id="{9CC489C8-B591-484A-AB4B-167806A3A6A4}"/>
              </a:ext>
            </a:extLst>
          </p:cNvPr>
          <p:cNvSpPr>
            <a:spLocks noGrp="1"/>
          </p:cNvSpPr>
          <p:nvPr>
            <p:ph type="sldNum" sz="quarter" idx="12"/>
          </p:nvPr>
        </p:nvSpPr>
        <p:spPr/>
        <p:txBody>
          <a:bodyPr/>
          <a:lstStyle/>
          <a:p>
            <a:fld id="{E1B1CA06-119B-41E3-B6B4-C557F4F29D87}" type="slidenum">
              <a:rPr lang="en-US" smtClean="0"/>
              <a:t>9</a:t>
            </a:fld>
            <a:endParaRPr lang="en-US"/>
          </a:p>
        </p:txBody>
      </p:sp>
    </p:spTree>
    <p:extLst>
      <p:ext uri="{BB962C8B-B14F-4D97-AF65-F5344CB8AC3E}">
        <p14:creationId xmlns:p14="http://schemas.microsoft.com/office/powerpoint/2010/main" val="3915639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Elephant-Cambria">
      <a:majorFont>
        <a:latin typeface="Elephant"/>
        <a:ea typeface=""/>
        <a:cs typeface=""/>
      </a:majorFont>
      <a:minorFont>
        <a:latin typeface="Cambr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1788</TotalTime>
  <Words>3196</Words>
  <Application>Microsoft Office PowerPoint</Application>
  <PresentationFormat>Widescreen</PresentationFormat>
  <Paragraphs>461</Paragraphs>
  <Slides>44</Slides>
  <Notes>32</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Arial</vt:lpstr>
      <vt:lpstr>Calibri</vt:lpstr>
      <vt:lpstr>Cambria</vt:lpstr>
      <vt:lpstr>Cambria Math</vt:lpstr>
      <vt:lpstr>Comic Sans MS</vt:lpstr>
      <vt:lpstr>Corbel</vt:lpstr>
      <vt:lpstr>Elephant</vt:lpstr>
      <vt:lpstr>Wingdings</vt:lpstr>
      <vt:lpstr>Office Theme</vt:lpstr>
      <vt:lpstr>Solve Polynomial Equations</vt:lpstr>
      <vt:lpstr>PowerPoint Presentation</vt:lpstr>
      <vt:lpstr>4-01 Add, Subtract, and Multiply Polynomials (4.2)</vt:lpstr>
      <vt:lpstr>4-01 Add, Subtract, and Multiply Polynomials (4.2)</vt:lpstr>
      <vt:lpstr>4-01 Add, Subtract, and Multiply Polynomials (4.2)</vt:lpstr>
      <vt:lpstr>4-01 Add, Subtract, and Multiply Polynomials (4.2)</vt:lpstr>
      <vt:lpstr>4-01 Add, Subtract, and Multiply Polynomials (4.2)</vt:lpstr>
      <vt:lpstr>4-01 Add, Subtract, and Multiply Polynomials (4.2)</vt:lpstr>
      <vt:lpstr>4-01 Add, Subtract, and Multiply Polynomials (4.2)</vt:lpstr>
      <vt:lpstr>4-02 Factor and Solve Polynomial Equations (4.4)</vt:lpstr>
      <vt:lpstr>4-02 Factor and Solve Polynomial Equations (4.4)</vt:lpstr>
      <vt:lpstr>4-02 Factor and Solve Polynomial Equations (4.4)</vt:lpstr>
      <vt:lpstr>4-02 Factor and Solve Polynomial Equations (4.4)</vt:lpstr>
      <vt:lpstr>4-02 Factor and Solve Polynomial Equations (4.4)</vt:lpstr>
      <vt:lpstr>4-02 Factor and Solve Polynomial Equations (4.4)</vt:lpstr>
      <vt:lpstr>4-02 Factor and Solve Polynomial Equations (4.4)</vt:lpstr>
      <vt:lpstr>4-02 Factor and Solve Polynomial Equations (4.4)</vt:lpstr>
      <vt:lpstr>4-02 Factor and Solve Polynomial Equations (4.4)</vt:lpstr>
      <vt:lpstr>4-02 Factor and Solve Polynomial Equations (4.4)</vt:lpstr>
      <vt:lpstr>4-03 Divide Polynomials (4.3)</vt:lpstr>
      <vt:lpstr>4-03 Divide Polynomials (4.3)</vt:lpstr>
      <vt:lpstr>4-03 Divide Polynomials (4.3)</vt:lpstr>
      <vt:lpstr>4-03 Divide Polynomials (4.3)</vt:lpstr>
      <vt:lpstr>4-03 Divide Polynomials (4.3)</vt:lpstr>
      <vt:lpstr>4-03 Divide Polynomials (4.3)</vt:lpstr>
      <vt:lpstr>4-03 Divide Polynomials (4.3)</vt:lpstr>
      <vt:lpstr>4-03 Divide Polynomials (4.3)</vt:lpstr>
      <vt:lpstr>4-03 Divide Polynomials (4.3)</vt:lpstr>
      <vt:lpstr>4-04 Find Rational Zeros of Polynomial Functions (4.5)</vt:lpstr>
      <vt:lpstr>4-04 Find Rational Zeros of Polynomial Functions (4.5)</vt:lpstr>
      <vt:lpstr>4-04 Find Rational Zeros of Polynomial Functions (4.5)</vt:lpstr>
      <vt:lpstr>4-04 Find Rational Zeros of Polynomial Functions (4.5)</vt:lpstr>
      <vt:lpstr>4-04 Find Rational Zeros of Polynomial Functions (4.5)</vt:lpstr>
      <vt:lpstr>PowerPoint Presentation</vt:lpstr>
      <vt:lpstr>4-05 Find All Zeros of Polynomial Functions (4.6)</vt:lpstr>
      <vt:lpstr>4-04 Find Rational Zeros of Polynomial Functions (4.5)</vt:lpstr>
      <vt:lpstr>4-04 Find Rational Zeros of Polynomial Functions (4.5)</vt:lpstr>
      <vt:lpstr>4-05 Find All Zeros of Polynomial Functions (4.6)</vt:lpstr>
      <vt:lpstr>4-04 Find Rational Zeros of Polynomial Functions (4.5)</vt:lpstr>
      <vt:lpstr>4-05 Find All Zeros of Polynomial Functions (4.6)</vt:lpstr>
      <vt:lpstr>4-05 Find All Zeros of Polynomial Functions (4.6)</vt:lpstr>
      <vt:lpstr>4-05 Find All Zeros of Polynomial Functions (4.6)</vt:lpstr>
      <vt:lpstr>4-05 Find All Zeros of Polynomial Functions (4.6)</vt:lpstr>
      <vt:lpstr>4-05 Find All Zeros of Polynomial Functions (4.6)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Wright</dc:creator>
  <cp:lastModifiedBy>Richard Wright</cp:lastModifiedBy>
  <cp:revision>36</cp:revision>
  <cp:lastPrinted>2022-11-17T12:47:05Z</cp:lastPrinted>
  <dcterms:created xsi:type="dcterms:W3CDTF">2022-05-09T16:46:24Z</dcterms:created>
  <dcterms:modified xsi:type="dcterms:W3CDTF">2023-11-15T17:05:04Z</dcterms:modified>
</cp:coreProperties>
</file>